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73" r:id="rId3"/>
  </p:sldMasterIdLst>
  <p:notesMasterIdLst>
    <p:notesMasterId r:id="rId133"/>
  </p:notesMasterIdLst>
  <p:sldIdLst>
    <p:sldId id="256" r:id="rId4"/>
    <p:sldId id="258" r:id="rId5"/>
    <p:sldId id="320" r:id="rId6"/>
    <p:sldId id="355" r:id="rId7"/>
    <p:sldId id="362" r:id="rId8"/>
    <p:sldId id="353" r:id="rId9"/>
    <p:sldId id="260" r:id="rId10"/>
    <p:sldId id="354" r:id="rId11"/>
    <p:sldId id="257" r:id="rId12"/>
    <p:sldId id="261" r:id="rId13"/>
    <p:sldId id="264" r:id="rId14"/>
    <p:sldId id="268" r:id="rId15"/>
    <p:sldId id="323" r:id="rId16"/>
    <p:sldId id="259" r:id="rId17"/>
    <p:sldId id="269" r:id="rId18"/>
    <p:sldId id="270" r:id="rId19"/>
    <p:sldId id="271" r:id="rId20"/>
    <p:sldId id="272" r:id="rId21"/>
    <p:sldId id="274" r:id="rId22"/>
    <p:sldId id="357" r:id="rId23"/>
    <p:sldId id="360" r:id="rId24"/>
    <p:sldId id="359" r:id="rId25"/>
    <p:sldId id="361" r:id="rId26"/>
    <p:sldId id="416" r:id="rId27"/>
    <p:sldId id="417" r:id="rId28"/>
    <p:sldId id="415" r:id="rId29"/>
    <p:sldId id="457" r:id="rId30"/>
    <p:sldId id="458" r:id="rId31"/>
    <p:sldId id="459" r:id="rId32"/>
    <p:sldId id="426" r:id="rId33"/>
    <p:sldId id="432" r:id="rId34"/>
    <p:sldId id="433" r:id="rId35"/>
    <p:sldId id="434" r:id="rId36"/>
    <p:sldId id="439" r:id="rId37"/>
    <p:sldId id="443" r:id="rId38"/>
    <p:sldId id="442" r:id="rId39"/>
    <p:sldId id="440" r:id="rId40"/>
    <p:sldId id="441" r:id="rId41"/>
    <p:sldId id="444" r:id="rId42"/>
    <p:sldId id="445" r:id="rId43"/>
    <p:sldId id="446" r:id="rId44"/>
    <p:sldId id="447" r:id="rId45"/>
    <p:sldId id="448" r:id="rId46"/>
    <p:sldId id="449" r:id="rId47"/>
    <p:sldId id="262" r:id="rId48"/>
    <p:sldId id="263" r:id="rId49"/>
    <p:sldId id="450" r:id="rId50"/>
    <p:sldId id="265" r:id="rId51"/>
    <p:sldId id="451" r:id="rId52"/>
    <p:sldId id="266" r:id="rId53"/>
    <p:sldId id="452" r:id="rId54"/>
    <p:sldId id="267" r:id="rId55"/>
    <p:sldId id="460" r:id="rId56"/>
    <p:sldId id="464" r:id="rId57"/>
    <p:sldId id="468" r:id="rId58"/>
    <p:sldId id="470" r:id="rId59"/>
    <p:sldId id="471" r:id="rId60"/>
    <p:sldId id="277" r:id="rId61"/>
    <p:sldId id="281" r:id="rId62"/>
    <p:sldId id="288" r:id="rId63"/>
    <p:sldId id="292" r:id="rId64"/>
    <p:sldId id="297" r:id="rId65"/>
    <p:sldId id="300" r:id="rId66"/>
    <p:sldId id="301" r:id="rId67"/>
    <p:sldId id="309" r:id="rId68"/>
    <p:sldId id="310" r:id="rId69"/>
    <p:sldId id="314" r:id="rId70"/>
    <p:sldId id="325" r:id="rId71"/>
    <p:sldId id="335" r:id="rId72"/>
    <p:sldId id="337" r:id="rId73"/>
    <p:sldId id="472" r:id="rId74"/>
    <p:sldId id="473" r:id="rId75"/>
    <p:sldId id="474" r:id="rId76"/>
    <p:sldId id="475" r:id="rId77"/>
    <p:sldId id="476" r:id="rId78"/>
    <p:sldId id="477" r:id="rId79"/>
    <p:sldId id="478" r:id="rId80"/>
    <p:sldId id="479" r:id="rId81"/>
    <p:sldId id="424" r:id="rId82"/>
    <p:sldId id="425" r:id="rId83"/>
    <p:sldId id="768" r:id="rId84"/>
    <p:sldId id="291" r:id="rId85"/>
    <p:sldId id="769" r:id="rId86"/>
    <p:sldId id="770" r:id="rId87"/>
    <p:sldId id="284" r:id="rId88"/>
    <p:sldId id="771" r:id="rId89"/>
    <p:sldId id="772" r:id="rId90"/>
    <p:sldId id="273" r:id="rId91"/>
    <p:sldId id="773" r:id="rId92"/>
    <p:sldId id="275" r:id="rId93"/>
    <p:sldId id="276" r:id="rId94"/>
    <p:sldId id="774" r:id="rId95"/>
    <p:sldId id="775" r:id="rId96"/>
    <p:sldId id="286" r:id="rId97"/>
    <p:sldId id="282" r:id="rId98"/>
    <p:sldId id="776" r:id="rId99"/>
    <p:sldId id="777" r:id="rId100"/>
    <p:sldId id="778" r:id="rId101"/>
    <p:sldId id="779" r:id="rId102"/>
    <p:sldId id="293" r:id="rId103"/>
    <p:sldId id="294" r:id="rId104"/>
    <p:sldId id="429" r:id="rId105"/>
    <p:sldId id="421" r:id="rId106"/>
    <p:sldId id="352" r:id="rId107"/>
    <p:sldId id="370" r:id="rId108"/>
    <p:sldId id="780" r:id="rId109"/>
    <p:sldId id="383" r:id="rId110"/>
    <p:sldId id="375" r:id="rId111"/>
    <p:sldId id="376" r:id="rId112"/>
    <p:sldId id="377" r:id="rId113"/>
    <p:sldId id="384" r:id="rId114"/>
    <p:sldId id="385" r:id="rId115"/>
    <p:sldId id="371" r:id="rId116"/>
    <p:sldId id="356" r:id="rId117"/>
    <p:sldId id="386" r:id="rId118"/>
    <p:sldId id="781" r:id="rId119"/>
    <p:sldId id="782" r:id="rId120"/>
    <p:sldId id="783" r:id="rId121"/>
    <p:sldId id="784" r:id="rId122"/>
    <p:sldId id="785" r:id="rId123"/>
    <p:sldId id="786" r:id="rId124"/>
    <p:sldId id="788" r:id="rId125"/>
    <p:sldId id="789" r:id="rId126"/>
    <p:sldId id="790" r:id="rId127"/>
    <p:sldId id="795" r:id="rId128"/>
    <p:sldId id="381" r:id="rId129"/>
    <p:sldId id="796" r:id="rId130"/>
    <p:sldId id="797" r:id="rId131"/>
    <p:sldId id="798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10" autoAdjust="0"/>
    <p:restoredTop sz="96327"/>
  </p:normalViewPr>
  <p:slideViewPr>
    <p:cSldViewPr snapToGrid="0">
      <p:cViewPr varScale="1">
        <p:scale>
          <a:sx n="92" d="100"/>
          <a:sy n="92" d="100"/>
        </p:scale>
        <p:origin x="5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presProps" Target="pres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viewProps" Target="view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DEE4F9-F170-874D-828C-549733DC8A54}" type="doc">
      <dgm:prSet loTypeId="urn:microsoft.com/office/officeart/2005/8/layout/cycle7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827081A-0CD6-644C-96D9-356FFD23F789}">
      <dgm:prSet phldrT="[Text]"/>
      <dgm:spPr/>
      <dgm:t>
        <a:bodyPr/>
        <a:lstStyle/>
        <a:p>
          <a:r>
            <a:rPr lang="en-US" dirty="0"/>
            <a:t>Define Objectives</a:t>
          </a:r>
        </a:p>
      </dgm:t>
    </dgm:pt>
    <dgm:pt modelId="{F73CD08A-9A85-BA4C-AA91-C00FCCB8D438}" type="parTrans" cxnId="{FE6C3E57-9BAB-E64B-BC19-6AE4FC84CEB6}">
      <dgm:prSet/>
      <dgm:spPr/>
      <dgm:t>
        <a:bodyPr/>
        <a:lstStyle/>
        <a:p>
          <a:endParaRPr lang="en-US"/>
        </a:p>
      </dgm:t>
    </dgm:pt>
    <dgm:pt modelId="{43AFC074-D124-7944-B77D-A9CEA1ADCA3B}" type="sibTrans" cxnId="{FE6C3E57-9BAB-E64B-BC19-6AE4FC84CEB6}">
      <dgm:prSet/>
      <dgm:spPr/>
      <dgm:t>
        <a:bodyPr/>
        <a:lstStyle/>
        <a:p>
          <a:endParaRPr lang="en-US"/>
        </a:p>
      </dgm:t>
    </dgm:pt>
    <dgm:pt modelId="{6331D952-B384-2D46-A3A1-6416B2730818}">
      <dgm:prSet phldrT="[Text]"/>
      <dgm:spPr/>
      <dgm:t>
        <a:bodyPr/>
        <a:lstStyle/>
        <a:p>
          <a:r>
            <a:rPr lang="en-US" dirty="0"/>
            <a:t>Data Preparation </a:t>
          </a:r>
        </a:p>
      </dgm:t>
    </dgm:pt>
    <dgm:pt modelId="{4308CF0C-8F02-9E45-AB82-EECE6501AA04}" type="parTrans" cxnId="{95ADF2FF-CEFF-1D4F-955B-A1260384F5B7}">
      <dgm:prSet/>
      <dgm:spPr/>
      <dgm:t>
        <a:bodyPr/>
        <a:lstStyle/>
        <a:p>
          <a:endParaRPr lang="en-US"/>
        </a:p>
      </dgm:t>
    </dgm:pt>
    <dgm:pt modelId="{58ABD9B2-4DF6-654A-915A-61A085B92AEA}" type="sibTrans" cxnId="{95ADF2FF-CEFF-1D4F-955B-A1260384F5B7}">
      <dgm:prSet/>
      <dgm:spPr/>
      <dgm:t>
        <a:bodyPr/>
        <a:lstStyle/>
        <a:p>
          <a:endParaRPr lang="en-US"/>
        </a:p>
      </dgm:t>
    </dgm:pt>
    <dgm:pt modelId="{38C0E69C-9694-294A-B1FD-57D682A1DD54}">
      <dgm:prSet phldrT="[Text]"/>
      <dgm:spPr/>
      <dgm:t>
        <a:bodyPr/>
        <a:lstStyle/>
        <a:p>
          <a:r>
            <a:rPr lang="en-US" dirty="0"/>
            <a:t>Model Building</a:t>
          </a:r>
        </a:p>
      </dgm:t>
    </dgm:pt>
    <dgm:pt modelId="{C5302BBF-288F-8248-8671-72A5DB837EF6}" type="parTrans" cxnId="{60418B41-12E6-4542-A3EF-B72C18452BF0}">
      <dgm:prSet/>
      <dgm:spPr/>
      <dgm:t>
        <a:bodyPr/>
        <a:lstStyle/>
        <a:p>
          <a:endParaRPr lang="en-US"/>
        </a:p>
      </dgm:t>
    </dgm:pt>
    <dgm:pt modelId="{BBC2E477-8BA1-964F-8ACA-0499ED6AAFA8}" type="sibTrans" cxnId="{60418B41-12E6-4542-A3EF-B72C18452BF0}">
      <dgm:prSet/>
      <dgm:spPr/>
      <dgm:t>
        <a:bodyPr/>
        <a:lstStyle/>
        <a:p>
          <a:endParaRPr lang="en-US"/>
        </a:p>
      </dgm:t>
    </dgm:pt>
    <dgm:pt modelId="{C6B526F0-CD06-BA4E-89FB-B1779B79CBDA}">
      <dgm:prSet phldrT="[Text]"/>
      <dgm:spPr/>
      <dgm:t>
        <a:bodyPr/>
        <a:lstStyle/>
        <a:p>
          <a:r>
            <a:rPr lang="en-US" dirty="0"/>
            <a:t>Model Deployment</a:t>
          </a:r>
        </a:p>
      </dgm:t>
    </dgm:pt>
    <dgm:pt modelId="{6A955128-E29B-A94F-BEC3-12F24A46F584}" type="parTrans" cxnId="{7362C071-6F61-C049-83F2-BDC0AD6DF911}">
      <dgm:prSet/>
      <dgm:spPr/>
      <dgm:t>
        <a:bodyPr/>
        <a:lstStyle/>
        <a:p>
          <a:endParaRPr lang="en-US"/>
        </a:p>
      </dgm:t>
    </dgm:pt>
    <dgm:pt modelId="{C0C47CA1-546A-3D4D-9386-D33273F4C962}" type="sibTrans" cxnId="{7362C071-6F61-C049-83F2-BDC0AD6DF911}">
      <dgm:prSet/>
      <dgm:spPr/>
      <dgm:t>
        <a:bodyPr/>
        <a:lstStyle/>
        <a:p>
          <a:endParaRPr lang="en-US"/>
        </a:p>
      </dgm:t>
    </dgm:pt>
    <dgm:pt modelId="{A077038D-1091-6F4B-9992-22C515A5112D}">
      <dgm:prSet/>
      <dgm:spPr/>
      <dgm:t>
        <a:bodyPr/>
        <a:lstStyle/>
        <a:p>
          <a:r>
            <a:rPr lang="en-US" dirty="0"/>
            <a:t>Model Evaluation</a:t>
          </a:r>
        </a:p>
      </dgm:t>
    </dgm:pt>
    <dgm:pt modelId="{F5A82671-CAF6-0F41-BB3D-6D7E096DB205}" type="parTrans" cxnId="{A485AABA-E1CA-8A44-B810-1D5A569DADD2}">
      <dgm:prSet/>
      <dgm:spPr/>
      <dgm:t>
        <a:bodyPr/>
        <a:lstStyle/>
        <a:p>
          <a:endParaRPr lang="en-US"/>
        </a:p>
      </dgm:t>
    </dgm:pt>
    <dgm:pt modelId="{A9C6130E-1F6F-D342-A9D3-046AB9D77C03}" type="sibTrans" cxnId="{A485AABA-E1CA-8A44-B810-1D5A569DADD2}">
      <dgm:prSet/>
      <dgm:spPr/>
      <dgm:t>
        <a:bodyPr/>
        <a:lstStyle/>
        <a:p>
          <a:endParaRPr lang="en-US"/>
        </a:p>
      </dgm:t>
    </dgm:pt>
    <dgm:pt modelId="{9E35B0D7-5CC8-6941-9B18-D9C152E30E46}" type="pres">
      <dgm:prSet presAssocID="{EBDEE4F9-F170-874D-828C-549733DC8A54}" presName="Name0" presStyleCnt="0">
        <dgm:presLayoutVars>
          <dgm:dir/>
          <dgm:resizeHandles val="exact"/>
        </dgm:presLayoutVars>
      </dgm:prSet>
      <dgm:spPr/>
    </dgm:pt>
    <dgm:pt modelId="{958348B2-D2D2-0143-9B2D-A2A011102E46}" type="pres">
      <dgm:prSet presAssocID="{6827081A-0CD6-644C-96D9-356FFD23F789}" presName="node" presStyleLbl="node1" presStyleIdx="0" presStyleCnt="5">
        <dgm:presLayoutVars>
          <dgm:bulletEnabled val="1"/>
        </dgm:presLayoutVars>
      </dgm:prSet>
      <dgm:spPr/>
    </dgm:pt>
    <dgm:pt modelId="{633BBCA7-217C-6A47-9563-75C4F75651EA}" type="pres">
      <dgm:prSet presAssocID="{43AFC074-D124-7944-B77D-A9CEA1ADCA3B}" presName="sibTrans" presStyleLbl="sibTrans2D1" presStyleIdx="0" presStyleCnt="5" custLinFactNeighborX="15716" custLinFactNeighborY="-55187"/>
      <dgm:spPr/>
    </dgm:pt>
    <dgm:pt modelId="{930633C2-CB48-454A-94A3-3352913FD584}" type="pres">
      <dgm:prSet presAssocID="{43AFC074-D124-7944-B77D-A9CEA1ADCA3B}" presName="connectorText" presStyleLbl="sibTrans2D1" presStyleIdx="0" presStyleCnt="5"/>
      <dgm:spPr/>
    </dgm:pt>
    <dgm:pt modelId="{AB7CDEAB-14FD-EA45-AF30-8E6B50CD60B2}" type="pres">
      <dgm:prSet presAssocID="{6331D952-B384-2D46-A3A1-6416B2730818}" presName="node" presStyleLbl="node1" presStyleIdx="1" presStyleCnt="5" custRadScaleRad="98501" custRadScaleInc="18707">
        <dgm:presLayoutVars>
          <dgm:bulletEnabled val="1"/>
        </dgm:presLayoutVars>
      </dgm:prSet>
      <dgm:spPr/>
    </dgm:pt>
    <dgm:pt modelId="{FDA639FF-F469-1D42-945B-0AC6DDC41832}" type="pres">
      <dgm:prSet presAssocID="{58ABD9B2-4DF6-654A-915A-61A085B92AEA}" presName="sibTrans" presStyleLbl="sibTrans2D1" presStyleIdx="1" presStyleCnt="5"/>
      <dgm:spPr/>
    </dgm:pt>
    <dgm:pt modelId="{5FD5380B-5205-3947-98F8-4CC622B19CC8}" type="pres">
      <dgm:prSet presAssocID="{58ABD9B2-4DF6-654A-915A-61A085B92AEA}" presName="connectorText" presStyleLbl="sibTrans2D1" presStyleIdx="1" presStyleCnt="5"/>
      <dgm:spPr/>
    </dgm:pt>
    <dgm:pt modelId="{3EC3895E-FE1C-C146-85F8-E09D9A6ED6D5}" type="pres">
      <dgm:prSet presAssocID="{38C0E69C-9694-294A-B1FD-57D682A1DD54}" presName="node" presStyleLbl="node1" presStyleIdx="2" presStyleCnt="5">
        <dgm:presLayoutVars>
          <dgm:bulletEnabled val="1"/>
        </dgm:presLayoutVars>
      </dgm:prSet>
      <dgm:spPr/>
    </dgm:pt>
    <dgm:pt modelId="{87B74E7C-A0FD-E549-955B-BBF80B23765C}" type="pres">
      <dgm:prSet presAssocID="{BBC2E477-8BA1-964F-8ACA-0499ED6AAFA8}" presName="sibTrans" presStyleLbl="sibTrans2D1" presStyleIdx="2" presStyleCnt="5"/>
      <dgm:spPr/>
    </dgm:pt>
    <dgm:pt modelId="{6DA35B38-B093-E04D-9039-F356FA5A46AE}" type="pres">
      <dgm:prSet presAssocID="{BBC2E477-8BA1-964F-8ACA-0499ED6AAFA8}" presName="connectorText" presStyleLbl="sibTrans2D1" presStyleIdx="2" presStyleCnt="5"/>
      <dgm:spPr/>
    </dgm:pt>
    <dgm:pt modelId="{914FCC23-9F12-A543-BF32-253E03656B93}" type="pres">
      <dgm:prSet presAssocID="{A077038D-1091-6F4B-9992-22C515A5112D}" presName="node" presStyleLbl="node1" presStyleIdx="3" presStyleCnt="5">
        <dgm:presLayoutVars>
          <dgm:bulletEnabled val="1"/>
        </dgm:presLayoutVars>
      </dgm:prSet>
      <dgm:spPr/>
    </dgm:pt>
    <dgm:pt modelId="{47A103BD-529E-E046-A757-6167C93308F7}" type="pres">
      <dgm:prSet presAssocID="{A9C6130E-1F6F-D342-A9D3-046AB9D77C03}" presName="sibTrans" presStyleLbl="sibTrans2D1" presStyleIdx="3" presStyleCnt="5"/>
      <dgm:spPr/>
    </dgm:pt>
    <dgm:pt modelId="{99B0F6F6-7CE0-F548-A271-59A0EF4E234C}" type="pres">
      <dgm:prSet presAssocID="{A9C6130E-1F6F-D342-A9D3-046AB9D77C03}" presName="connectorText" presStyleLbl="sibTrans2D1" presStyleIdx="3" presStyleCnt="5"/>
      <dgm:spPr/>
    </dgm:pt>
    <dgm:pt modelId="{D5D4742F-497B-C44D-8032-B2742BB588DE}" type="pres">
      <dgm:prSet presAssocID="{C6B526F0-CD06-BA4E-89FB-B1779B79CBDA}" presName="node" presStyleLbl="node1" presStyleIdx="4" presStyleCnt="5">
        <dgm:presLayoutVars>
          <dgm:bulletEnabled val="1"/>
        </dgm:presLayoutVars>
      </dgm:prSet>
      <dgm:spPr/>
    </dgm:pt>
    <dgm:pt modelId="{6479D637-4CD8-6B4E-B6CB-F2BB3AB7256D}" type="pres">
      <dgm:prSet presAssocID="{C0C47CA1-546A-3D4D-9386-D33273F4C962}" presName="sibTrans" presStyleLbl="sibTrans2D1" presStyleIdx="4" presStyleCnt="5" custLinFactNeighborX="-44120" custLinFactNeighborY="-26251"/>
      <dgm:spPr/>
    </dgm:pt>
    <dgm:pt modelId="{E70D2393-3501-C34B-9701-F3228C893D6F}" type="pres">
      <dgm:prSet presAssocID="{C0C47CA1-546A-3D4D-9386-D33273F4C962}" presName="connectorText" presStyleLbl="sibTrans2D1" presStyleIdx="4" presStyleCnt="5"/>
      <dgm:spPr/>
    </dgm:pt>
  </dgm:ptLst>
  <dgm:cxnLst>
    <dgm:cxn modelId="{AA34CE08-4A47-6C4B-A19F-3A11B3493F1C}" type="presOf" srcId="{58ABD9B2-4DF6-654A-915A-61A085B92AEA}" destId="{FDA639FF-F469-1D42-945B-0AC6DDC41832}" srcOrd="0" destOrd="0" presId="urn:microsoft.com/office/officeart/2005/8/layout/cycle7"/>
    <dgm:cxn modelId="{73032520-2B4E-A440-90C6-6DFDD994726D}" type="presOf" srcId="{6331D952-B384-2D46-A3A1-6416B2730818}" destId="{AB7CDEAB-14FD-EA45-AF30-8E6B50CD60B2}" srcOrd="0" destOrd="0" presId="urn:microsoft.com/office/officeart/2005/8/layout/cycle7"/>
    <dgm:cxn modelId="{47FD222B-F9E8-8447-9A16-6FCBFF8CB9EB}" type="presOf" srcId="{6827081A-0CD6-644C-96D9-356FFD23F789}" destId="{958348B2-D2D2-0143-9B2D-A2A011102E46}" srcOrd="0" destOrd="0" presId="urn:microsoft.com/office/officeart/2005/8/layout/cycle7"/>
    <dgm:cxn modelId="{C09E7E32-648F-2448-8265-E18B7AE17424}" type="presOf" srcId="{C0C47CA1-546A-3D4D-9386-D33273F4C962}" destId="{6479D637-4CD8-6B4E-B6CB-F2BB3AB7256D}" srcOrd="0" destOrd="0" presId="urn:microsoft.com/office/officeart/2005/8/layout/cycle7"/>
    <dgm:cxn modelId="{5985553A-CB8A-454B-BB9D-B8D82FC6BEBE}" type="presOf" srcId="{58ABD9B2-4DF6-654A-915A-61A085B92AEA}" destId="{5FD5380B-5205-3947-98F8-4CC622B19CC8}" srcOrd="1" destOrd="0" presId="urn:microsoft.com/office/officeart/2005/8/layout/cycle7"/>
    <dgm:cxn modelId="{60418B41-12E6-4542-A3EF-B72C18452BF0}" srcId="{EBDEE4F9-F170-874D-828C-549733DC8A54}" destId="{38C0E69C-9694-294A-B1FD-57D682A1DD54}" srcOrd="2" destOrd="0" parTransId="{C5302BBF-288F-8248-8671-72A5DB837EF6}" sibTransId="{BBC2E477-8BA1-964F-8ACA-0499ED6AAFA8}"/>
    <dgm:cxn modelId="{16AF0746-B23D-8A45-B50C-357DB97A75E0}" type="presOf" srcId="{38C0E69C-9694-294A-B1FD-57D682A1DD54}" destId="{3EC3895E-FE1C-C146-85F8-E09D9A6ED6D5}" srcOrd="0" destOrd="0" presId="urn:microsoft.com/office/officeart/2005/8/layout/cycle7"/>
    <dgm:cxn modelId="{F1C02167-A7D3-C542-A5DA-8297EB776A49}" type="presOf" srcId="{BBC2E477-8BA1-964F-8ACA-0499ED6AAFA8}" destId="{87B74E7C-A0FD-E549-955B-BBF80B23765C}" srcOrd="0" destOrd="0" presId="urn:microsoft.com/office/officeart/2005/8/layout/cycle7"/>
    <dgm:cxn modelId="{E3615370-09E6-7645-9D88-2143E75426DE}" type="presOf" srcId="{43AFC074-D124-7944-B77D-A9CEA1ADCA3B}" destId="{633BBCA7-217C-6A47-9563-75C4F75651EA}" srcOrd="0" destOrd="0" presId="urn:microsoft.com/office/officeart/2005/8/layout/cycle7"/>
    <dgm:cxn modelId="{710B7D50-1F96-BC4A-A734-15491D56D034}" type="presOf" srcId="{A9C6130E-1F6F-D342-A9D3-046AB9D77C03}" destId="{47A103BD-529E-E046-A757-6167C93308F7}" srcOrd="0" destOrd="0" presId="urn:microsoft.com/office/officeart/2005/8/layout/cycle7"/>
    <dgm:cxn modelId="{7362C071-6F61-C049-83F2-BDC0AD6DF911}" srcId="{EBDEE4F9-F170-874D-828C-549733DC8A54}" destId="{C6B526F0-CD06-BA4E-89FB-B1779B79CBDA}" srcOrd="4" destOrd="0" parTransId="{6A955128-E29B-A94F-BEC3-12F24A46F584}" sibTransId="{C0C47CA1-546A-3D4D-9386-D33273F4C962}"/>
    <dgm:cxn modelId="{494AA853-D0A8-CE43-BC6A-9048BCBEDABE}" type="presOf" srcId="{43AFC074-D124-7944-B77D-A9CEA1ADCA3B}" destId="{930633C2-CB48-454A-94A3-3352913FD584}" srcOrd="1" destOrd="0" presId="urn:microsoft.com/office/officeart/2005/8/layout/cycle7"/>
    <dgm:cxn modelId="{4EA9AD53-D9A0-0B4A-9F41-22B16E88EEF0}" type="presOf" srcId="{C0C47CA1-546A-3D4D-9386-D33273F4C962}" destId="{E70D2393-3501-C34B-9701-F3228C893D6F}" srcOrd="1" destOrd="0" presId="urn:microsoft.com/office/officeart/2005/8/layout/cycle7"/>
    <dgm:cxn modelId="{01E16856-818C-5844-B88C-D804B61EDC92}" type="presOf" srcId="{C6B526F0-CD06-BA4E-89FB-B1779B79CBDA}" destId="{D5D4742F-497B-C44D-8032-B2742BB588DE}" srcOrd="0" destOrd="0" presId="urn:microsoft.com/office/officeart/2005/8/layout/cycle7"/>
    <dgm:cxn modelId="{2605A156-42BE-8446-9107-6F4AFA51ED86}" type="presOf" srcId="{A077038D-1091-6F4B-9992-22C515A5112D}" destId="{914FCC23-9F12-A543-BF32-253E03656B93}" srcOrd="0" destOrd="0" presId="urn:microsoft.com/office/officeart/2005/8/layout/cycle7"/>
    <dgm:cxn modelId="{FE6C3E57-9BAB-E64B-BC19-6AE4FC84CEB6}" srcId="{EBDEE4F9-F170-874D-828C-549733DC8A54}" destId="{6827081A-0CD6-644C-96D9-356FFD23F789}" srcOrd="0" destOrd="0" parTransId="{F73CD08A-9A85-BA4C-AA91-C00FCCB8D438}" sibTransId="{43AFC074-D124-7944-B77D-A9CEA1ADCA3B}"/>
    <dgm:cxn modelId="{0EC7DE87-DF2E-7E42-AA07-19419B65A2AB}" type="presOf" srcId="{BBC2E477-8BA1-964F-8ACA-0499ED6AAFA8}" destId="{6DA35B38-B093-E04D-9039-F356FA5A46AE}" srcOrd="1" destOrd="0" presId="urn:microsoft.com/office/officeart/2005/8/layout/cycle7"/>
    <dgm:cxn modelId="{B67F3B8A-B9CA-E34E-9587-17FF3AB5AB89}" type="presOf" srcId="{EBDEE4F9-F170-874D-828C-549733DC8A54}" destId="{9E35B0D7-5CC8-6941-9B18-D9C152E30E46}" srcOrd="0" destOrd="0" presId="urn:microsoft.com/office/officeart/2005/8/layout/cycle7"/>
    <dgm:cxn modelId="{A485AABA-E1CA-8A44-B810-1D5A569DADD2}" srcId="{EBDEE4F9-F170-874D-828C-549733DC8A54}" destId="{A077038D-1091-6F4B-9992-22C515A5112D}" srcOrd="3" destOrd="0" parTransId="{F5A82671-CAF6-0F41-BB3D-6D7E096DB205}" sibTransId="{A9C6130E-1F6F-D342-A9D3-046AB9D77C03}"/>
    <dgm:cxn modelId="{988256CC-E38E-074D-963F-8BA93F978ED0}" type="presOf" srcId="{A9C6130E-1F6F-D342-A9D3-046AB9D77C03}" destId="{99B0F6F6-7CE0-F548-A271-59A0EF4E234C}" srcOrd="1" destOrd="0" presId="urn:microsoft.com/office/officeart/2005/8/layout/cycle7"/>
    <dgm:cxn modelId="{95ADF2FF-CEFF-1D4F-955B-A1260384F5B7}" srcId="{EBDEE4F9-F170-874D-828C-549733DC8A54}" destId="{6331D952-B384-2D46-A3A1-6416B2730818}" srcOrd="1" destOrd="0" parTransId="{4308CF0C-8F02-9E45-AB82-EECE6501AA04}" sibTransId="{58ABD9B2-4DF6-654A-915A-61A085B92AEA}"/>
    <dgm:cxn modelId="{65E6CC11-865B-D542-939C-4CF84486002C}" type="presParOf" srcId="{9E35B0D7-5CC8-6941-9B18-D9C152E30E46}" destId="{958348B2-D2D2-0143-9B2D-A2A011102E46}" srcOrd="0" destOrd="0" presId="urn:microsoft.com/office/officeart/2005/8/layout/cycle7"/>
    <dgm:cxn modelId="{424D398B-EFB1-074D-8A02-A116FDC53A78}" type="presParOf" srcId="{9E35B0D7-5CC8-6941-9B18-D9C152E30E46}" destId="{633BBCA7-217C-6A47-9563-75C4F75651EA}" srcOrd="1" destOrd="0" presId="urn:microsoft.com/office/officeart/2005/8/layout/cycle7"/>
    <dgm:cxn modelId="{B145D056-5A48-C045-A086-B368F5753D28}" type="presParOf" srcId="{633BBCA7-217C-6A47-9563-75C4F75651EA}" destId="{930633C2-CB48-454A-94A3-3352913FD584}" srcOrd="0" destOrd="0" presId="urn:microsoft.com/office/officeart/2005/8/layout/cycle7"/>
    <dgm:cxn modelId="{4809C1D2-7182-8040-B507-241E8EF596E2}" type="presParOf" srcId="{9E35B0D7-5CC8-6941-9B18-D9C152E30E46}" destId="{AB7CDEAB-14FD-EA45-AF30-8E6B50CD60B2}" srcOrd="2" destOrd="0" presId="urn:microsoft.com/office/officeart/2005/8/layout/cycle7"/>
    <dgm:cxn modelId="{C0D4B135-193B-7F48-AF87-6C84F116F261}" type="presParOf" srcId="{9E35B0D7-5CC8-6941-9B18-D9C152E30E46}" destId="{FDA639FF-F469-1D42-945B-0AC6DDC41832}" srcOrd="3" destOrd="0" presId="urn:microsoft.com/office/officeart/2005/8/layout/cycle7"/>
    <dgm:cxn modelId="{E31323EE-3FF3-B447-92ED-D66696DD268D}" type="presParOf" srcId="{FDA639FF-F469-1D42-945B-0AC6DDC41832}" destId="{5FD5380B-5205-3947-98F8-4CC622B19CC8}" srcOrd="0" destOrd="0" presId="urn:microsoft.com/office/officeart/2005/8/layout/cycle7"/>
    <dgm:cxn modelId="{878C4696-C18D-8448-9EB4-7F1AB6C7C1D2}" type="presParOf" srcId="{9E35B0D7-5CC8-6941-9B18-D9C152E30E46}" destId="{3EC3895E-FE1C-C146-85F8-E09D9A6ED6D5}" srcOrd="4" destOrd="0" presId="urn:microsoft.com/office/officeart/2005/8/layout/cycle7"/>
    <dgm:cxn modelId="{59BFFA32-9AC5-A941-BBA6-A576BA818443}" type="presParOf" srcId="{9E35B0D7-5CC8-6941-9B18-D9C152E30E46}" destId="{87B74E7C-A0FD-E549-955B-BBF80B23765C}" srcOrd="5" destOrd="0" presId="urn:microsoft.com/office/officeart/2005/8/layout/cycle7"/>
    <dgm:cxn modelId="{2FB0FD26-C76F-F246-BBDB-EBB870ADFE75}" type="presParOf" srcId="{87B74E7C-A0FD-E549-955B-BBF80B23765C}" destId="{6DA35B38-B093-E04D-9039-F356FA5A46AE}" srcOrd="0" destOrd="0" presId="urn:microsoft.com/office/officeart/2005/8/layout/cycle7"/>
    <dgm:cxn modelId="{C607A941-3286-0B4F-9B36-10D170943FAA}" type="presParOf" srcId="{9E35B0D7-5CC8-6941-9B18-D9C152E30E46}" destId="{914FCC23-9F12-A543-BF32-253E03656B93}" srcOrd="6" destOrd="0" presId="urn:microsoft.com/office/officeart/2005/8/layout/cycle7"/>
    <dgm:cxn modelId="{5444E5B3-10D2-1841-B449-606C8E2051FE}" type="presParOf" srcId="{9E35B0D7-5CC8-6941-9B18-D9C152E30E46}" destId="{47A103BD-529E-E046-A757-6167C93308F7}" srcOrd="7" destOrd="0" presId="urn:microsoft.com/office/officeart/2005/8/layout/cycle7"/>
    <dgm:cxn modelId="{008BB468-1AD5-1E43-9F33-78C56B202CD9}" type="presParOf" srcId="{47A103BD-529E-E046-A757-6167C93308F7}" destId="{99B0F6F6-7CE0-F548-A271-59A0EF4E234C}" srcOrd="0" destOrd="0" presId="urn:microsoft.com/office/officeart/2005/8/layout/cycle7"/>
    <dgm:cxn modelId="{07CD38C5-9D82-AA45-A581-63ED4FC758D8}" type="presParOf" srcId="{9E35B0D7-5CC8-6941-9B18-D9C152E30E46}" destId="{D5D4742F-497B-C44D-8032-B2742BB588DE}" srcOrd="8" destOrd="0" presId="urn:microsoft.com/office/officeart/2005/8/layout/cycle7"/>
    <dgm:cxn modelId="{D83BEF43-D0DB-B748-93D6-B977B60BA9B6}" type="presParOf" srcId="{9E35B0D7-5CC8-6941-9B18-D9C152E30E46}" destId="{6479D637-4CD8-6B4E-B6CB-F2BB3AB7256D}" srcOrd="9" destOrd="0" presId="urn:microsoft.com/office/officeart/2005/8/layout/cycle7"/>
    <dgm:cxn modelId="{06E68C78-48D9-7748-870C-BD031F41164C}" type="presParOf" srcId="{6479D637-4CD8-6B4E-B6CB-F2BB3AB7256D}" destId="{E70D2393-3501-C34B-9701-F3228C893D6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FB5157-D807-1148-8E4C-E2444C7B2D54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30472C-CA4B-2C40-96CC-AA196AEF20ED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rgbClr val="2D9DFF"/>
              </a:solidFill>
            </a:rPr>
            <a:t>Raw Data</a:t>
          </a:r>
        </a:p>
      </dgm:t>
    </dgm:pt>
    <dgm:pt modelId="{B401B954-C400-C64E-A557-61E7C24B78EE}" type="parTrans" cxnId="{75EA7E92-ACC4-EF40-92CD-DA4FF1C0A916}">
      <dgm:prSet/>
      <dgm:spPr/>
      <dgm:t>
        <a:bodyPr/>
        <a:lstStyle/>
        <a:p>
          <a:endParaRPr lang="en-US"/>
        </a:p>
      </dgm:t>
    </dgm:pt>
    <dgm:pt modelId="{26602798-7D6C-5F47-A42B-FDA9CFE9656A}" type="sibTrans" cxnId="{75EA7E92-ACC4-EF40-92CD-DA4FF1C0A916}">
      <dgm:prSet/>
      <dgm:spPr/>
      <dgm:t>
        <a:bodyPr/>
        <a:lstStyle/>
        <a:p>
          <a:endParaRPr lang="en-US"/>
        </a:p>
      </dgm:t>
    </dgm:pt>
    <dgm:pt modelId="{8080AEEF-BD4C-EF47-9C82-2566A042E53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Data Transformation</a:t>
          </a:r>
        </a:p>
      </dgm:t>
    </dgm:pt>
    <dgm:pt modelId="{756D08AE-19A1-7546-A445-48744ED8EFC5}" type="parTrans" cxnId="{4995EEFD-5F26-D04E-B83C-82BE55F77BB3}">
      <dgm:prSet/>
      <dgm:spPr/>
      <dgm:t>
        <a:bodyPr/>
        <a:lstStyle/>
        <a:p>
          <a:endParaRPr lang="en-US"/>
        </a:p>
      </dgm:t>
    </dgm:pt>
    <dgm:pt modelId="{21E97356-4EC9-ED49-910B-82578A897DC4}" type="sibTrans" cxnId="{4995EEFD-5F26-D04E-B83C-82BE55F77BB3}">
      <dgm:prSet/>
      <dgm:spPr/>
      <dgm:t>
        <a:bodyPr/>
        <a:lstStyle/>
        <a:p>
          <a:endParaRPr lang="en-US"/>
        </a:p>
      </dgm:t>
    </dgm:pt>
    <dgm:pt modelId="{81292CA6-5329-B64D-AA97-B7CFFC91F462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rgbClr val="2D9DFF"/>
              </a:solidFill>
            </a:rPr>
            <a:t>Data Ready</a:t>
          </a:r>
        </a:p>
      </dgm:t>
    </dgm:pt>
    <dgm:pt modelId="{C4C7DBB5-83C1-3A49-AEDB-1CBA5F5CA981}" type="parTrans" cxnId="{24E2FA7E-85BB-104C-AE7B-3BABFAB5B89E}">
      <dgm:prSet/>
      <dgm:spPr/>
      <dgm:t>
        <a:bodyPr/>
        <a:lstStyle/>
        <a:p>
          <a:endParaRPr lang="en-US"/>
        </a:p>
      </dgm:t>
    </dgm:pt>
    <dgm:pt modelId="{5E421939-8B37-144B-8E1C-ED65D395CF7C}" type="sibTrans" cxnId="{24E2FA7E-85BB-104C-AE7B-3BABFAB5B89E}">
      <dgm:prSet/>
      <dgm:spPr/>
      <dgm:t>
        <a:bodyPr/>
        <a:lstStyle/>
        <a:p>
          <a:endParaRPr lang="en-US"/>
        </a:p>
      </dgm:t>
    </dgm:pt>
    <dgm:pt modelId="{96E19FFC-7871-9648-A1DF-107A818876C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Scaling</a:t>
          </a:r>
        </a:p>
      </dgm:t>
    </dgm:pt>
    <dgm:pt modelId="{99C16FC1-CF95-A64B-A114-CBB54D8191C1}" type="parTrans" cxnId="{C4591693-B5B9-624B-9631-1D150A3F8436}">
      <dgm:prSet/>
      <dgm:spPr/>
      <dgm:t>
        <a:bodyPr/>
        <a:lstStyle/>
        <a:p>
          <a:endParaRPr lang="en-US"/>
        </a:p>
      </dgm:t>
    </dgm:pt>
    <dgm:pt modelId="{B39C2C18-33F4-A04A-A46B-6227C2A00832}" type="sibTrans" cxnId="{C4591693-B5B9-624B-9631-1D150A3F8436}">
      <dgm:prSet/>
      <dgm:spPr/>
      <dgm:t>
        <a:bodyPr/>
        <a:lstStyle/>
        <a:p>
          <a:endParaRPr lang="en-US"/>
        </a:p>
      </dgm:t>
    </dgm:pt>
    <dgm:pt modelId="{FB38ACF1-97FA-6341-B11B-66680E8E044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Centering</a:t>
          </a:r>
        </a:p>
      </dgm:t>
    </dgm:pt>
    <dgm:pt modelId="{070FC528-C837-D546-8F8D-55C9F6557EEE}" type="parTrans" cxnId="{E11A3728-0808-3142-B128-6A3C54528935}">
      <dgm:prSet/>
      <dgm:spPr/>
      <dgm:t>
        <a:bodyPr/>
        <a:lstStyle/>
        <a:p>
          <a:endParaRPr lang="en-US"/>
        </a:p>
      </dgm:t>
    </dgm:pt>
    <dgm:pt modelId="{A6932699-07E9-F749-A892-A6DF80802503}" type="sibTrans" cxnId="{E11A3728-0808-3142-B128-6A3C54528935}">
      <dgm:prSet/>
      <dgm:spPr/>
      <dgm:t>
        <a:bodyPr/>
        <a:lstStyle/>
        <a:p>
          <a:endParaRPr lang="en-US"/>
        </a:p>
      </dgm:t>
    </dgm:pt>
    <dgm:pt modelId="{3BDE6071-F6B2-C74B-B4F9-E9D67EA0396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050" dirty="0" err="1">
              <a:solidFill>
                <a:schemeClr val="bg1"/>
              </a:solidFill>
            </a:rPr>
            <a:t>Skewness</a:t>
          </a:r>
          <a:endParaRPr lang="en-US" sz="1050" dirty="0">
            <a:solidFill>
              <a:schemeClr val="bg1"/>
            </a:solidFill>
          </a:endParaRPr>
        </a:p>
      </dgm:t>
    </dgm:pt>
    <dgm:pt modelId="{35CD30D4-472E-264A-B9F4-77D2D96CFD27}" type="parTrans" cxnId="{444B8A61-5542-E348-814D-12DDEE0ED92A}">
      <dgm:prSet/>
      <dgm:spPr/>
      <dgm:t>
        <a:bodyPr/>
        <a:lstStyle/>
        <a:p>
          <a:endParaRPr lang="en-US"/>
        </a:p>
      </dgm:t>
    </dgm:pt>
    <dgm:pt modelId="{5B0E82F8-41BF-8D4D-ADF5-36C8B88D2690}" type="sibTrans" cxnId="{444B8A61-5542-E348-814D-12DDEE0ED92A}">
      <dgm:prSet/>
      <dgm:spPr/>
      <dgm:t>
        <a:bodyPr/>
        <a:lstStyle/>
        <a:p>
          <a:endParaRPr lang="en-US"/>
        </a:p>
      </dgm:t>
    </dgm:pt>
    <dgm:pt modelId="{91D765DF-29E6-EC4B-8263-E5301A49B5B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Outliers</a:t>
          </a:r>
        </a:p>
      </dgm:t>
    </dgm:pt>
    <dgm:pt modelId="{D2D224EE-1890-9F4D-9599-50B63F235A76}" type="parTrans" cxnId="{99D15461-30F0-B54A-978E-375272E6231C}">
      <dgm:prSet/>
      <dgm:spPr/>
      <dgm:t>
        <a:bodyPr/>
        <a:lstStyle/>
        <a:p>
          <a:endParaRPr lang="en-US"/>
        </a:p>
      </dgm:t>
    </dgm:pt>
    <dgm:pt modelId="{C1373A71-1667-6B4A-A9DA-6E7D9EA23E8A}" type="sibTrans" cxnId="{99D15461-30F0-B54A-978E-375272E6231C}">
      <dgm:prSet/>
      <dgm:spPr/>
      <dgm:t>
        <a:bodyPr/>
        <a:lstStyle/>
        <a:p>
          <a:endParaRPr lang="en-US"/>
        </a:p>
      </dgm:t>
    </dgm:pt>
    <dgm:pt modelId="{849FAA9F-F170-F343-BE59-E3830AD911D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Missing Values</a:t>
          </a:r>
        </a:p>
      </dgm:t>
    </dgm:pt>
    <dgm:pt modelId="{E349F212-B7AF-9047-AAB5-4470C5520EAD}" type="parTrans" cxnId="{9CCE2470-974A-BB40-8104-6D4D9C750640}">
      <dgm:prSet/>
      <dgm:spPr/>
      <dgm:t>
        <a:bodyPr/>
        <a:lstStyle/>
        <a:p>
          <a:endParaRPr lang="en-US"/>
        </a:p>
      </dgm:t>
    </dgm:pt>
    <dgm:pt modelId="{D1A3A3F2-8A41-F343-9D53-E56A384C8CFF}" type="sibTrans" cxnId="{9CCE2470-974A-BB40-8104-6D4D9C750640}">
      <dgm:prSet/>
      <dgm:spPr/>
      <dgm:t>
        <a:bodyPr/>
        <a:lstStyle/>
        <a:p>
          <a:endParaRPr lang="en-US"/>
        </a:p>
      </dgm:t>
    </dgm:pt>
    <dgm:pt modelId="{710151E5-4575-404E-928B-1ADA0CC94E5C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Errors</a:t>
          </a:r>
        </a:p>
      </dgm:t>
    </dgm:pt>
    <dgm:pt modelId="{ECD283AC-6704-FA49-873A-374411A3B973}" type="parTrans" cxnId="{FD200601-2ABD-0942-B8D3-2B46D2A9F715}">
      <dgm:prSet/>
      <dgm:spPr/>
      <dgm:t>
        <a:bodyPr/>
        <a:lstStyle/>
        <a:p>
          <a:endParaRPr lang="en-US"/>
        </a:p>
      </dgm:t>
    </dgm:pt>
    <dgm:pt modelId="{9283D332-27AF-9047-8097-0EF261BF696C}" type="sibTrans" cxnId="{FD200601-2ABD-0942-B8D3-2B46D2A9F715}">
      <dgm:prSet/>
      <dgm:spPr/>
      <dgm:t>
        <a:bodyPr/>
        <a:lstStyle/>
        <a:p>
          <a:endParaRPr lang="en-US"/>
        </a:p>
      </dgm:t>
    </dgm:pt>
    <dgm:pt modelId="{049ECBCD-AB8D-DD49-8EA5-16FB8DEF5063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50" b="0" dirty="0">
              <a:solidFill>
                <a:schemeClr val="bg1"/>
              </a:solidFill>
            </a:rPr>
            <a:t>Missing Values</a:t>
          </a:r>
        </a:p>
      </dgm:t>
    </dgm:pt>
    <dgm:pt modelId="{B48CC525-317E-E045-8C25-86894E957124}" type="parTrans" cxnId="{F7FD73FC-60DD-0443-A863-169ADFD0147B}">
      <dgm:prSet/>
      <dgm:spPr/>
      <dgm:t>
        <a:bodyPr/>
        <a:lstStyle/>
        <a:p>
          <a:endParaRPr lang="en-US"/>
        </a:p>
      </dgm:t>
    </dgm:pt>
    <dgm:pt modelId="{75CB290E-3FC3-0841-B294-56FF2366AC8C}" type="sibTrans" cxnId="{F7FD73FC-60DD-0443-A863-169ADFD0147B}">
      <dgm:prSet/>
      <dgm:spPr/>
      <dgm:t>
        <a:bodyPr/>
        <a:lstStyle/>
        <a:p>
          <a:endParaRPr lang="en-US"/>
        </a:p>
      </dgm:t>
    </dgm:pt>
    <dgm:pt modelId="{456753FF-8ED6-E94A-96A1-0AE3C1EB9388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50" b="0" dirty="0">
              <a:solidFill>
                <a:schemeClr val="bg1"/>
              </a:solidFill>
            </a:rPr>
            <a:t>Dimensionality</a:t>
          </a:r>
        </a:p>
      </dgm:t>
    </dgm:pt>
    <dgm:pt modelId="{4B376DF8-2303-E144-A256-F9C2B35D0266}" type="parTrans" cxnId="{D1398BB3-D6AC-3A4C-A8BD-DDC126C4A33A}">
      <dgm:prSet/>
      <dgm:spPr/>
      <dgm:t>
        <a:bodyPr/>
        <a:lstStyle/>
        <a:p>
          <a:endParaRPr lang="en-US"/>
        </a:p>
      </dgm:t>
    </dgm:pt>
    <dgm:pt modelId="{7BB3BE2F-C2D4-9E4F-BE0D-B837F6B3FD9A}" type="sibTrans" cxnId="{D1398BB3-D6AC-3A4C-A8BD-DDC126C4A33A}">
      <dgm:prSet/>
      <dgm:spPr/>
      <dgm:t>
        <a:bodyPr/>
        <a:lstStyle/>
        <a:p>
          <a:endParaRPr lang="en-US"/>
        </a:p>
      </dgm:t>
    </dgm:pt>
    <dgm:pt modelId="{8426AF68-C823-8A46-B3DF-114E3B66489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50" b="0" dirty="0">
              <a:solidFill>
                <a:schemeClr val="bg1"/>
              </a:solidFill>
            </a:rPr>
            <a:t>Types Problems</a:t>
          </a:r>
        </a:p>
      </dgm:t>
    </dgm:pt>
    <dgm:pt modelId="{C0CC1529-2FDB-E945-BECF-04B5CD69B854}" type="parTrans" cxnId="{7A5ED43D-6C77-E94C-B6B6-EBED09E7AD62}">
      <dgm:prSet/>
      <dgm:spPr/>
      <dgm:t>
        <a:bodyPr/>
        <a:lstStyle/>
        <a:p>
          <a:endParaRPr lang="en-US"/>
        </a:p>
      </dgm:t>
    </dgm:pt>
    <dgm:pt modelId="{1E0F6B89-DD09-434D-9A01-E290F98CCE2C}" type="sibTrans" cxnId="{7A5ED43D-6C77-E94C-B6B6-EBED09E7AD62}">
      <dgm:prSet/>
      <dgm:spPr/>
      <dgm:t>
        <a:bodyPr/>
        <a:lstStyle/>
        <a:p>
          <a:endParaRPr lang="en-US"/>
        </a:p>
      </dgm:t>
    </dgm:pt>
    <dgm:pt modelId="{648F3496-7A66-374E-AD05-47B1C9CFEAB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50" b="0" dirty="0">
              <a:solidFill>
                <a:schemeClr val="bg1"/>
              </a:solidFill>
            </a:rPr>
            <a:t>Error Values</a:t>
          </a:r>
        </a:p>
      </dgm:t>
    </dgm:pt>
    <dgm:pt modelId="{5CB2C945-6BE3-A640-9B32-26CD92F495A5}" type="parTrans" cxnId="{560B047C-0F0C-B94B-8EC0-6FD47F5CC9C0}">
      <dgm:prSet/>
      <dgm:spPr/>
      <dgm:t>
        <a:bodyPr/>
        <a:lstStyle/>
        <a:p>
          <a:endParaRPr lang="en-US"/>
        </a:p>
      </dgm:t>
    </dgm:pt>
    <dgm:pt modelId="{30B37C90-EF1E-B04C-B89A-28511B989411}" type="sibTrans" cxnId="{560B047C-0F0C-B94B-8EC0-6FD47F5CC9C0}">
      <dgm:prSet/>
      <dgm:spPr/>
      <dgm:t>
        <a:bodyPr/>
        <a:lstStyle/>
        <a:p>
          <a:endParaRPr lang="en-US"/>
        </a:p>
      </dgm:t>
    </dgm:pt>
    <dgm:pt modelId="{E7602D72-7318-114A-B193-3068786C5BFA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50" b="0" dirty="0">
              <a:solidFill>
                <a:schemeClr val="bg1"/>
              </a:solidFill>
            </a:rPr>
            <a:t>Different Scales</a:t>
          </a:r>
        </a:p>
      </dgm:t>
    </dgm:pt>
    <dgm:pt modelId="{A3E5AD63-854E-C348-B944-0CB9803276EC}" type="parTrans" cxnId="{7B892E2E-B611-FA45-A5AA-6963E5170512}">
      <dgm:prSet/>
      <dgm:spPr/>
      <dgm:t>
        <a:bodyPr/>
        <a:lstStyle/>
        <a:p>
          <a:endParaRPr lang="en-US"/>
        </a:p>
      </dgm:t>
    </dgm:pt>
    <dgm:pt modelId="{93D4D76E-96B7-B046-B6C1-354E490BE7A5}" type="sibTrans" cxnId="{7B892E2E-B611-FA45-A5AA-6963E5170512}">
      <dgm:prSet/>
      <dgm:spPr/>
      <dgm:t>
        <a:bodyPr/>
        <a:lstStyle/>
        <a:p>
          <a:endParaRPr lang="en-US"/>
        </a:p>
      </dgm:t>
    </dgm:pt>
    <dgm:pt modelId="{83AB8390-8032-624B-9226-CAD0A86B100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50" b="0" dirty="0">
              <a:solidFill>
                <a:schemeClr val="bg1"/>
              </a:solidFill>
            </a:rPr>
            <a:t>Many others</a:t>
          </a:r>
        </a:p>
      </dgm:t>
    </dgm:pt>
    <dgm:pt modelId="{15056ADE-9B5B-FD49-B839-77D5AAECE2FB}" type="parTrans" cxnId="{0F2A8380-4C68-D844-A9FF-BF72ABE6F4C4}">
      <dgm:prSet/>
      <dgm:spPr/>
      <dgm:t>
        <a:bodyPr/>
        <a:lstStyle/>
        <a:p>
          <a:endParaRPr lang="en-US"/>
        </a:p>
      </dgm:t>
    </dgm:pt>
    <dgm:pt modelId="{217BAA79-8204-484C-A44B-84E8B13EDE02}" type="sibTrans" cxnId="{0F2A8380-4C68-D844-A9FF-BF72ABE6F4C4}">
      <dgm:prSet/>
      <dgm:spPr/>
      <dgm:t>
        <a:bodyPr/>
        <a:lstStyle/>
        <a:p>
          <a:endParaRPr lang="en-US"/>
        </a:p>
      </dgm:t>
    </dgm:pt>
    <dgm:pt modelId="{46FC2D87-D09F-3347-A797-09AFD889689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rgbClr val="2D9DFF"/>
              </a:solidFill>
            </a:rPr>
            <a:t>Modeling phase</a:t>
          </a:r>
        </a:p>
      </dgm:t>
    </dgm:pt>
    <dgm:pt modelId="{9364F62A-2BDC-954B-ADA7-5F4B66592A0D}" type="parTrans" cxnId="{228498C2-F191-2247-9A24-95B0CD00E58A}">
      <dgm:prSet/>
      <dgm:spPr/>
      <dgm:t>
        <a:bodyPr/>
        <a:lstStyle/>
        <a:p>
          <a:endParaRPr lang="en-US"/>
        </a:p>
      </dgm:t>
    </dgm:pt>
    <dgm:pt modelId="{4326B30A-E122-CA4D-AD9D-A4C394B00203}" type="sibTrans" cxnId="{228498C2-F191-2247-9A24-95B0CD00E58A}">
      <dgm:prSet/>
      <dgm:spPr/>
      <dgm:t>
        <a:bodyPr/>
        <a:lstStyle/>
        <a:p>
          <a:endParaRPr lang="en-US"/>
        </a:p>
      </dgm:t>
    </dgm:pt>
    <dgm:pt modelId="{62974FCC-0107-4447-B2DA-796269D444A5}" type="pres">
      <dgm:prSet presAssocID="{71FB5157-D807-1148-8E4C-E2444C7B2D54}" presName="theList" presStyleCnt="0">
        <dgm:presLayoutVars>
          <dgm:dir/>
          <dgm:animLvl val="lvl"/>
          <dgm:resizeHandles val="exact"/>
        </dgm:presLayoutVars>
      </dgm:prSet>
      <dgm:spPr/>
    </dgm:pt>
    <dgm:pt modelId="{36B9C090-A7D4-3547-A60A-AA68A59836AA}" type="pres">
      <dgm:prSet presAssocID="{5A30472C-CA4B-2C40-96CC-AA196AEF20ED}" presName="compNode" presStyleCnt="0"/>
      <dgm:spPr/>
    </dgm:pt>
    <dgm:pt modelId="{0FF62116-F120-5E4A-9FC0-A2F2426E1B7B}" type="pres">
      <dgm:prSet presAssocID="{5A30472C-CA4B-2C40-96CC-AA196AEF20ED}" presName="noGeometry" presStyleCnt="0"/>
      <dgm:spPr/>
    </dgm:pt>
    <dgm:pt modelId="{C738AADE-3C52-BF49-A656-F351ECAF6EB8}" type="pres">
      <dgm:prSet presAssocID="{5A30472C-CA4B-2C40-96CC-AA196AEF20ED}" presName="childTextVisible" presStyleLbl="bgAccFollowNode1" presStyleIdx="0" presStyleCnt="3">
        <dgm:presLayoutVars>
          <dgm:bulletEnabled val="1"/>
        </dgm:presLayoutVars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FB03361E-9DCC-9742-8600-5D6BD4BC68CF}" type="pres">
      <dgm:prSet presAssocID="{5A30472C-CA4B-2C40-96CC-AA196AEF20ED}" presName="childTextHidden" presStyleLbl="bgAccFollowNode1" presStyleIdx="0" presStyleCnt="3"/>
      <dgm:spPr/>
    </dgm:pt>
    <dgm:pt modelId="{FB392381-555C-0A46-A1E4-BB90FE032287}" type="pres">
      <dgm:prSet presAssocID="{5A30472C-CA4B-2C40-96CC-AA196AEF20E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E01BAE0-2904-5A45-8BB0-EDD15C72FEF1}" type="pres">
      <dgm:prSet presAssocID="{5A30472C-CA4B-2C40-96CC-AA196AEF20ED}" presName="aSpace" presStyleCnt="0"/>
      <dgm:spPr/>
    </dgm:pt>
    <dgm:pt modelId="{A611B107-6AFB-D240-B906-3A4032DCD1C9}" type="pres">
      <dgm:prSet presAssocID="{8080AEEF-BD4C-EF47-9C82-2566A042E53E}" presName="compNode" presStyleCnt="0"/>
      <dgm:spPr/>
    </dgm:pt>
    <dgm:pt modelId="{E80B1411-CF81-2949-9A9C-8A71A1FEF9EB}" type="pres">
      <dgm:prSet presAssocID="{8080AEEF-BD4C-EF47-9C82-2566A042E53E}" presName="noGeometry" presStyleCnt="0"/>
      <dgm:spPr/>
    </dgm:pt>
    <dgm:pt modelId="{94629EC1-2F94-6E4F-85B7-5B9D81DFD9FB}" type="pres">
      <dgm:prSet presAssocID="{8080AEEF-BD4C-EF47-9C82-2566A042E53E}" presName="childTextVisible" presStyleLbl="bgAccFollowNode1" presStyleIdx="1" presStyleCnt="3">
        <dgm:presLayoutVars>
          <dgm:bulletEnabled val="1"/>
        </dgm:presLayoutVars>
      </dgm:prSet>
      <dgm:spPr/>
    </dgm:pt>
    <dgm:pt modelId="{DFBAB648-FC8E-2A49-AB64-6C6A30F82CAD}" type="pres">
      <dgm:prSet presAssocID="{8080AEEF-BD4C-EF47-9C82-2566A042E53E}" presName="childTextHidden" presStyleLbl="bgAccFollowNode1" presStyleIdx="1" presStyleCnt="3"/>
      <dgm:spPr/>
    </dgm:pt>
    <dgm:pt modelId="{6980D28F-636D-0943-BDB1-FDA4845FADF3}" type="pres">
      <dgm:prSet presAssocID="{8080AEEF-BD4C-EF47-9C82-2566A042E5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32DE329-9A1F-0749-9BB6-D55F4689CB8E}" type="pres">
      <dgm:prSet presAssocID="{8080AEEF-BD4C-EF47-9C82-2566A042E53E}" presName="aSpace" presStyleCnt="0"/>
      <dgm:spPr/>
    </dgm:pt>
    <dgm:pt modelId="{F06D5D07-832E-5745-B23E-90B59C867AF5}" type="pres">
      <dgm:prSet presAssocID="{81292CA6-5329-B64D-AA97-B7CFFC91F462}" presName="compNode" presStyleCnt="0"/>
      <dgm:spPr/>
    </dgm:pt>
    <dgm:pt modelId="{2347F2F6-EFF0-9646-94D1-6EE0509B2062}" type="pres">
      <dgm:prSet presAssocID="{81292CA6-5329-B64D-AA97-B7CFFC91F462}" presName="noGeometry" presStyleCnt="0"/>
      <dgm:spPr/>
    </dgm:pt>
    <dgm:pt modelId="{F8573A90-38B5-0143-894E-452619B89BCC}" type="pres">
      <dgm:prSet presAssocID="{81292CA6-5329-B64D-AA97-B7CFFC91F462}" presName="childTextVisible" presStyleLbl="bgAccFollowNode1" presStyleIdx="2" presStyleCnt="3" custLinFactNeighborY="646">
        <dgm:presLayoutVars>
          <dgm:bulletEnabled val="1"/>
        </dgm:presLayoutVars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A17A619E-0243-0C42-B7D7-2220CB34B74D}" type="pres">
      <dgm:prSet presAssocID="{81292CA6-5329-B64D-AA97-B7CFFC91F462}" presName="childTextHidden" presStyleLbl="bgAccFollowNode1" presStyleIdx="2" presStyleCnt="3"/>
      <dgm:spPr/>
    </dgm:pt>
    <dgm:pt modelId="{D1B491A8-7ED8-004F-B7CB-86FF29949F2B}" type="pres">
      <dgm:prSet presAssocID="{81292CA6-5329-B64D-AA97-B7CFFC91F46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FD200601-2ABD-0942-B8D3-2B46D2A9F715}" srcId="{8080AEEF-BD4C-EF47-9C82-2566A042E53E}" destId="{710151E5-4575-404E-928B-1ADA0CC94E5C}" srcOrd="5" destOrd="0" parTransId="{ECD283AC-6704-FA49-873A-374411A3B973}" sibTransId="{9283D332-27AF-9047-8097-0EF261BF696C}"/>
    <dgm:cxn modelId="{FA48D901-D3C5-224C-860F-7DDADD188671}" type="presOf" srcId="{FB38ACF1-97FA-6341-B11B-66680E8E0444}" destId="{DFBAB648-FC8E-2A49-AB64-6C6A30F82CAD}" srcOrd="1" destOrd="1" presId="urn:microsoft.com/office/officeart/2005/8/layout/hProcess6"/>
    <dgm:cxn modelId="{9480D203-B7D2-7C40-9A71-4B489085A330}" type="presOf" srcId="{710151E5-4575-404E-928B-1ADA0CC94E5C}" destId="{DFBAB648-FC8E-2A49-AB64-6C6A30F82CAD}" srcOrd="1" destOrd="5" presId="urn:microsoft.com/office/officeart/2005/8/layout/hProcess6"/>
    <dgm:cxn modelId="{1EF0E30C-7C74-3740-85B2-B232343549D7}" type="presOf" srcId="{83AB8390-8032-624B-9226-CAD0A86B100B}" destId="{FB03361E-9DCC-9742-8600-5D6BD4BC68CF}" srcOrd="1" destOrd="5" presId="urn:microsoft.com/office/officeart/2005/8/layout/hProcess6"/>
    <dgm:cxn modelId="{1C535210-97B9-CD48-A6AD-A8C36D98D9D0}" type="presOf" srcId="{8426AF68-C823-8A46-B3DF-114E3B66489E}" destId="{FB03361E-9DCC-9742-8600-5D6BD4BC68CF}" srcOrd="1" destOrd="4" presId="urn:microsoft.com/office/officeart/2005/8/layout/hProcess6"/>
    <dgm:cxn modelId="{2F29E214-1AD7-D844-A03C-CCE825497343}" type="presOf" srcId="{96E19FFC-7871-9648-A1DF-107A818876C4}" destId="{94629EC1-2F94-6E4F-85B7-5B9D81DFD9FB}" srcOrd="0" destOrd="0" presId="urn:microsoft.com/office/officeart/2005/8/layout/hProcess6"/>
    <dgm:cxn modelId="{174C1618-A35A-F54B-BF8C-98BE62963C0D}" type="presOf" srcId="{8426AF68-C823-8A46-B3DF-114E3B66489E}" destId="{C738AADE-3C52-BF49-A656-F351ECAF6EB8}" srcOrd="0" destOrd="4" presId="urn:microsoft.com/office/officeart/2005/8/layout/hProcess6"/>
    <dgm:cxn modelId="{E11A3728-0808-3142-B128-6A3C54528935}" srcId="{8080AEEF-BD4C-EF47-9C82-2566A042E53E}" destId="{FB38ACF1-97FA-6341-B11B-66680E8E0444}" srcOrd="1" destOrd="0" parTransId="{070FC528-C837-D546-8F8D-55C9F6557EEE}" sibTransId="{A6932699-07E9-F749-A892-A6DF80802503}"/>
    <dgm:cxn modelId="{7B892E2E-B611-FA45-A5AA-6963E5170512}" srcId="{5A30472C-CA4B-2C40-96CC-AA196AEF20ED}" destId="{E7602D72-7318-114A-B193-3068786C5BFA}" srcOrd="2" destOrd="0" parTransId="{A3E5AD63-854E-C348-B944-0CB9803276EC}" sibTransId="{93D4D76E-96B7-B046-B6C1-354E490BE7A5}"/>
    <dgm:cxn modelId="{DF623F3C-688A-3D4D-801E-DAB91B2A91F6}" type="presOf" srcId="{710151E5-4575-404E-928B-1ADA0CC94E5C}" destId="{94629EC1-2F94-6E4F-85B7-5B9D81DFD9FB}" srcOrd="0" destOrd="5" presId="urn:microsoft.com/office/officeart/2005/8/layout/hProcess6"/>
    <dgm:cxn modelId="{7A5ED43D-6C77-E94C-B6B6-EBED09E7AD62}" srcId="{5A30472C-CA4B-2C40-96CC-AA196AEF20ED}" destId="{8426AF68-C823-8A46-B3DF-114E3B66489E}" srcOrd="4" destOrd="0" parTransId="{C0CC1529-2FDB-E945-BECF-04B5CD69B854}" sibTransId="{1E0F6B89-DD09-434D-9A01-E290F98CCE2C}"/>
    <dgm:cxn modelId="{99D15461-30F0-B54A-978E-375272E6231C}" srcId="{8080AEEF-BD4C-EF47-9C82-2566A042E53E}" destId="{91D765DF-29E6-EC4B-8263-E5301A49B5B5}" srcOrd="3" destOrd="0" parTransId="{D2D224EE-1890-9F4D-9599-50B63F235A76}" sibTransId="{C1373A71-1667-6B4A-A9DA-6E7D9EA23E8A}"/>
    <dgm:cxn modelId="{444B8A61-5542-E348-814D-12DDEE0ED92A}" srcId="{8080AEEF-BD4C-EF47-9C82-2566A042E53E}" destId="{3BDE6071-F6B2-C74B-B4F9-E9D67EA0396B}" srcOrd="2" destOrd="0" parTransId="{35CD30D4-472E-264A-B9F4-77D2D96CFD27}" sibTransId="{5B0E82F8-41BF-8D4D-ADF5-36C8B88D2690}"/>
    <dgm:cxn modelId="{5607C567-6BAE-C84C-97F5-7634D203CB76}" type="presOf" srcId="{81292CA6-5329-B64D-AA97-B7CFFC91F462}" destId="{D1B491A8-7ED8-004F-B7CB-86FF29949F2B}" srcOrd="0" destOrd="0" presId="urn:microsoft.com/office/officeart/2005/8/layout/hProcess6"/>
    <dgm:cxn modelId="{9CCE2470-974A-BB40-8104-6D4D9C750640}" srcId="{8080AEEF-BD4C-EF47-9C82-2566A042E53E}" destId="{849FAA9F-F170-F343-BE59-E3830AD911D4}" srcOrd="4" destOrd="0" parTransId="{E349F212-B7AF-9047-AAB5-4470C5520EAD}" sibTransId="{D1A3A3F2-8A41-F343-9D53-E56A384C8CFF}"/>
    <dgm:cxn modelId="{21795D58-0D69-DC47-9568-10F1217BD6FA}" type="presOf" srcId="{83AB8390-8032-624B-9226-CAD0A86B100B}" destId="{C738AADE-3C52-BF49-A656-F351ECAF6EB8}" srcOrd="0" destOrd="5" presId="urn:microsoft.com/office/officeart/2005/8/layout/hProcess6"/>
    <dgm:cxn modelId="{560B047C-0F0C-B94B-8EC0-6FD47F5CC9C0}" srcId="{5A30472C-CA4B-2C40-96CC-AA196AEF20ED}" destId="{648F3496-7A66-374E-AD05-47B1C9CFEAB4}" srcOrd="1" destOrd="0" parTransId="{5CB2C945-6BE3-A640-9B32-26CD92F495A5}" sibTransId="{30B37C90-EF1E-B04C-B89A-28511B989411}"/>
    <dgm:cxn modelId="{24E2FA7E-85BB-104C-AE7B-3BABFAB5B89E}" srcId="{71FB5157-D807-1148-8E4C-E2444C7B2D54}" destId="{81292CA6-5329-B64D-AA97-B7CFFC91F462}" srcOrd="2" destOrd="0" parTransId="{C4C7DBB5-83C1-3A49-AEDB-1CBA5F5CA981}" sibTransId="{5E421939-8B37-144B-8E1C-ED65D395CF7C}"/>
    <dgm:cxn modelId="{E8027B7F-21CD-AC40-961A-EAC9F5DB9BA6}" type="presOf" srcId="{648F3496-7A66-374E-AD05-47B1C9CFEAB4}" destId="{C738AADE-3C52-BF49-A656-F351ECAF6EB8}" srcOrd="0" destOrd="1" presId="urn:microsoft.com/office/officeart/2005/8/layout/hProcess6"/>
    <dgm:cxn modelId="{0F2A8380-4C68-D844-A9FF-BF72ABE6F4C4}" srcId="{5A30472C-CA4B-2C40-96CC-AA196AEF20ED}" destId="{83AB8390-8032-624B-9226-CAD0A86B100B}" srcOrd="5" destOrd="0" parTransId="{15056ADE-9B5B-FD49-B839-77D5AAECE2FB}" sibTransId="{217BAA79-8204-484C-A44B-84E8B13EDE02}"/>
    <dgm:cxn modelId="{75EA7E92-ACC4-EF40-92CD-DA4FF1C0A916}" srcId="{71FB5157-D807-1148-8E4C-E2444C7B2D54}" destId="{5A30472C-CA4B-2C40-96CC-AA196AEF20ED}" srcOrd="0" destOrd="0" parTransId="{B401B954-C400-C64E-A557-61E7C24B78EE}" sibTransId="{26602798-7D6C-5F47-A42B-FDA9CFE9656A}"/>
    <dgm:cxn modelId="{C4591693-B5B9-624B-9631-1D150A3F8436}" srcId="{8080AEEF-BD4C-EF47-9C82-2566A042E53E}" destId="{96E19FFC-7871-9648-A1DF-107A818876C4}" srcOrd="0" destOrd="0" parTransId="{99C16FC1-CF95-A64B-A114-CBB54D8191C1}" sibTransId="{B39C2C18-33F4-A04A-A46B-6227C2A00832}"/>
    <dgm:cxn modelId="{D8B7F993-DB3D-E44C-B844-E04F789A1FC5}" type="presOf" srcId="{648F3496-7A66-374E-AD05-47B1C9CFEAB4}" destId="{FB03361E-9DCC-9742-8600-5D6BD4BC68CF}" srcOrd="1" destOrd="1" presId="urn:microsoft.com/office/officeart/2005/8/layout/hProcess6"/>
    <dgm:cxn modelId="{0B2E659A-33C6-954A-819C-9B135E26B838}" type="presOf" srcId="{E7602D72-7318-114A-B193-3068786C5BFA}" destId="{FB03361E-9DCC-9742-8600-5D6BD4BC68CF}" srcOrd="1" destOrd="2" presId="urn:microsoft.com/office/officeart/2005/8/layout/hProcess6"/>
    <dgm:cxn modelId="{A8B6EF9E-70DA-0A41-AFE3-6D51088AB6DA}" type="presOf" srcId="{91D765DF-29E6-EC4B-8263-E5301A49B5B5}" destId="{DFBAB648-FC8E-2A49-AB64-6C6A30F82CAD}" srcOrd="1" destOrd="3" presId="urn:microsoft.com/office/officeart/2005/8/layout/hProcess6"/>
    <dgm:cxn modelId="{D21372A1-9F30-F14F-9D28-ACFEBFEB4A56}" type="presOf" srcId="{91D765DF-29E6-EC4B-8263-E5301A49B5B5}" destId="{94629EC1-2F94-6E4F-85B7-5B9D81DFD9FB}" srcOrd="0" destOrd="3" presId="urn:microsoft.com/office/officeart/2005/8/layout/hProcess6"/>
    <dgm:cxn modelId="{BF4894A3-71FB-C146-A4F4-1BAA9433D929}" type="presOf" srcId="{3BDE6071-F6B2-C74B-B4F9-E9D67EA0396B}" destId="{DFBAB648-FC8E-2A49-AB64-6C6A30F82CAD}" srcOrd="1" destOrd="2" presId="urn:microsoft.com/office/officeart/2005/8/layout/hProcess6"/>
    <dgm:cxn modelId="{AAC3CBA4-DB79-C34B-BD5B-D48DD2AD839B}" type="presOf" srcId="{049ECBCD-AB8D-DD49-8EA5-16FB8DEF5063}" destId="{FB03361E-9DCC-9742-8600-5D6BD4BC68CF}" srcOrd="1" destOrd="0" presId="urn:microsoft.com/office/officeart/2005/8/layout/hProcess6"/>
    <dgm:cxn modelId="{CBBA9AB1-C5D5-2A46-ACFA-BB9D04D0B17E}" type="presOf" srcId="{8080AEEF-BD4C-EF47-9C82-2566A042E53E}" destId="{6980D28F-636D-0943-BDB1-FDA4845FADF3}" srcOrd="0" destOrd="0" presId="urn:microsoft.com/office/officeart/2005/8/layout/hProcess6"/>
    <dgm:cxn modelId="{5ECDB8B2-6B05-4043-882B-531325A9B741}" type="presOf" srcId="{96E19FFC-7871-9648-A1DF-107A818876C4}" destId="{DFBAB648-FC8E-2A49-AB64-6C6A30F82CAD}" srcOrd="1" destOrd="0" presId="urn:microsoft.com/office/officeart/2005/8/layout/hProcess6"/>
    <dgm:cxn modelId="{D1398BB3-D6AC-3A4C-A8BD-DDC126C4A33A}" srcId="{5A30472C-CA4B-2C40-96CC-AA196AEF20ED}" destId="{456753FF-8ED6-E94A-96A1-0AE3C1EB9388}" srcOrd="3" destOrd="0" parTransId="{4B376DF8-2303-E144-A256-F9C2B35D0266}" sibTransId="{7BB3BE2F-C2D4-9E4F-BE0D-B837F6B3FD9A}"/>
    <dgm:cxn modelId="{AF22D6BA-409B-F541-9316-05E5802A2016}" type="presOf" srcId="{5A30472C-CA4B-2C40-96CC-AA196AEF20ED}" destId="{FB392381-555C-0A46-A1E4-BB90FE032287}" srcOrd="0" destOrd="0" presId="urn:microsoft.com/office/officeart/2005/8/layout/hProcess6"/>
    <dgm:cxn modelId="{D61939BC-3E16-4B40-B557-451CB222CFB3}" type="presOf" srcId="{849FAA9F-F170-F343-BE59-E3830AD911D4}" destId="{94629EC1-2F94-6E4F-85B7-5B9D81DFD9FB}" srcOrd="0" destOrd="4" presId="urn:microsoft.com/office/officeart/2005/8/layout/hProcess6"/>
    <dgm:cxn modelId="{228498C2-F191-2247-9A24-95B0CD00E58A}" srcId="{81292CA6-5329-B64D-AA97-B7CFFC91F462}" destId="{46FC2D87-D09F-3347-A797-09AFD8896896}" srcOrd="0" destOrd="0" parTransId="{9364F62A-2BDC-954B-ADA7-5F4B66592A0D}" sibTransId="{4326B30A-E122-CA4D-AD9D-A4C394B00203}"/>
    <dgm:cxn modelId="{FF5EBAC2-EF31-3F40-A302-729D7D2E6EBD}" type="presOf" srcId="{FB38ACF1-97FA-6341-B11B-66680E8E0444}" destId="{94629EC1-2F94-6E4F-85B7-5B9D81DFD9FB}" srcOrd="0" destOrd="1" presId="urn:microsoft.com/office/officeart/2005/8/layout/hProcess6"/>
    <dgm:cxn modelId="{ACCB77CD-2E15-B544-B58F-6A7A07E58AE5}" type="presOf" srcId="{E7602D72-7318-114A-B193-3068786C5BFA}" destId="{C738AADE-3C52-BF49-A656-F351ECAF6EB8}" srcOrd="0" destOrd="2" presId="urn:microsoft.com/office/officeart/2005/8/layout/hProcess6"/>
    <dgm:cxn modelId="{044424DC-C187-5F4A-BCDB-60BDD96ABCC7}" type="presOf" srcId="{3BDE6071-F6B2-C74B-B4F9-E9D67EA0396B}" destId="{94629EC1-2F94-6E4F-85B7-5B9D81DFD9FB}" srcOrd="0" destOrd="2" presId="urn:microsoft.com/office/officeart/2005/8/layout/hProcess6"/>
    <dgm:cxn modelId="{73E4D3DE-C05B-6349-8F59-4D8000AFA1F4}" type="presOf" srcId="{46FC2D87-D09F-3347-A797-09AFD8896896}" destId="{F8573A90-38B5-0143-894E-452619B89BCC}" srcOrd="0" destOrd="0" presId="urn:microsoft.com/office/officeart/2005/8/layout/hProcess6"/>
    <dgm:cxn modelId="{69E0D5DF-9758-F24E-8E71-DA0D929766F0}" type="presOf" srcId="{456753FF-8ED6-E94A-96A1-0AE3C1EB9388}" destId="{C738AADE-3C52-BF49-A656-F351ECAF6EB8}" srcOrd="0" destOrd="3" presId="urn:microsoft.com/office/officeart/2005/8/layout/hProcess6"/>
    <dgm:cxn modelId="{FBDD22E2-5FDE-A44A-8EB9-C5C92B0C4064}" type="presOf" srcId="{849FAA9F-F170-F343-BE59-E3830AD911D4}" destId="{DFBAB648-FC8E-2A49-AB64-6C6A30F82CAD}" srcOrd="1" destOrd="4" presId="urn:microsoft.com/office/officeart/2005/8/layout/hProcess6"/>
    <dgm:cxn modelId="{FDE7E7EA-7A43-3C43-B9B2-AE0A0552B19C}" type="presOf" srcId="{049ECBCD-AB8D-DD49-8EA5-16FB8DEF5063}" destId="{C738AADE-3C52-BF49-A656-F351ECAF6EB8}" srcOrd="0" destOrd="0" presId="urn:microsoft.com/office/officeart/2005/8/layout/hProcess6"/>
    <dgm:cxn modelId="{C38C98F1-955A-3841-9A3B-AD2C21252489}" type="presOf" srcId="{71FB5157-D807-1148-8E4C-E2444C7B2D54}" destId="{62974FCC-0107-4447-B2DA-796269D444A5}" srcOrd="0" destOrd="0" presId="urn:microsoft.com/office/officeart/2005/8/layout/hProcess6"/>
    <dgm:cxn modelId="{243950FB-8ECD-CE42-B3AC-C302D295DFFD}" type="presOf" srcId="{46FC2D87-D09F-3347-A797-09AFD8896896}" destId="{A17A619E-0243-0C42-B7D7-2220CB34B74D}" srcOrd="1" destOrd="0" presId="urn:microsoft.com/office/officeart/2005/8/layout/hProcess6"/>
    <dgm:cxn modelId="{F8209DFB-A3EF-844D-AFCF-A0D58C89555C}" type="presOf" srcId="{456753FF-8ED6-E94A-96A1-0AE3C1EB9388}" destId="{FB03361E-9DCC-9742-8600-5D6BD4BC68CF}" srcOrd="1" destOrd="3" presId="urn:microsoft.com/office/officeart/2005/8/layout/hProcess6"/>
    <dgm:cxn modelId="{F7FD73FC-60DD-0443-A863-169ADFD0147B}" srcId="{5A30472C-CA4B-2C40-96CC-AA196AEF20ED}" destId="{049ECBCD-AB8D-DD49-8EA5-16FB8DEF5063}" srcOrd="0" destOrd="0" parTransId="{B48CC525-317E-E045-8C25-86894E957124}" sibTransId="{75CB290E-3FC3-0841-B294-56FF2366AC8C}"/>
    <dgm:cxn modelId="{4995EEFD-5F26-D04E-B83C-82BE55F77BB3}" srcId="{71FB5157-D807-1148-8E4C-E2444C7B2D54}" destId="{8080AEEF-BD4C-EF47-9C82-2566A042E53E}" srcOrd="1" destOrd="0" parTransId="{756D08AE-19A1-7546-A445-48744ED8EFC5}" sibTransId="{21E97356-4EC9-ED49-910B-82578A897DC4}"/>
    <dgm:cxn modelId="{8066CF41-E65C-7845-BD80-24F78B0D226E}" type="presParOf" srcId="{62974FCC-0107-4447-B2DA-796269D444A5}" destId="{36B9C090-A7D4-3547-A60A-AA68A59836AA}" srcOrd="0" destOrd="0" presId="urn:microsoft.com/office/officeart/2005/8/layout/hProcess6"/>
    <dgm:cxn modelId="{6F603FA8-E4F2-C649-B97A-63816D9A691D}" type="presParOf" srcId="{36B9C090-A7D4-3547-A60A-AA68A59836AA}" destId="{0FF62116-F120-5E4A-9FC0-A2F2426E1B7B}" srcOrd="0" destOrd="0" presId="urn:microsoft.com/office/officeart/2005/8/layout/hProcess6"/>
    <dgm:cxn modelId="{9EF1EDD1-3633-6646-AA11-F5C69CF88E3A}" type="presParOf" srcId="{36B9C090-A7D4-3547-A60A-AA68A59836AA}" destId="{C738AADE-3C52-BF49-A656-F351ECAF6EB8}" srcOrd="1" destOrd="0" presId="urn:microsoft.com/office/officeart/2005/8/layout/hProcess6"/>
    <dgm:cxn modelId="{0D3A53DB-D7A4-EE47-927F-432F166872E7}" type="presParOf" srcId="{36B9C090-A7D4-3547-A60A-AA68A59836AA}" destId="{FB03361E-9DCC-9742-8600-5D6BD4BC68CF}" srcOrd="2" destOrd="0" presId="urn:microsoft.com/office/officeart/2005/8/layout/hProcess6"/>
    <dgm:cxn modelId="{7C99F74D-106C-E647-B134-1B3CD013B52A}" type="presParOf" srcId="{36B9C090-A7D4-3547-A60A-AA68A59836AA}" destId="{FB392381-555C-0A46-A1E4-BB90FE032287}" srcOrd="3" destOrd="0" presId="urn:microsoft.com/office/officeart/2005/8/layout/hProcess6"/>
    <dgm:cxn modelId="{4F51936E-2FA5-0349-9FDA-219A03519D4C}" type="presParOf" srcId="{62974FCC-0107-4447-B2DA-796269D444A5}" destId="{3E01BAE0-2904-5A45-8BB0-EDD15C72FEF1}" srcOrd="1" destOrd="0" presId="urn:microsoft.com/office/officeart/2005/8/layout/hProcess6"/>
    <dgm:cxn modelId="{7B7F448F-6567-AE48-9DEF-5E25CFC4812B}" type="presParOf" srcId="{62974FCC-0107-4447-B2DA-796269D444A5}" destId="{A611B107-6AFB-D240-B906-3A4032DCD1C9}" srcOrd="2" destOrd="0" presId="urn:microsoft.com/office/officeart/2005/8/layout/hProcess6"/>
    <dgm:cxn modelId="{47F709F8-97B6-DE44-A792-8938D50734E0}" type="presParOf" srcId="{A611B107-6AFB-D240-B906-3A4032DCD1C9}" destId="{E80B1411-CF81-2949-9A9C-8A71A1FEF9EB}" srcOrd="0" destOrd="0" presId="urn:microsoft.com/office/officeart/2005/8/layout/hProcess6"/>
    <dgm:cxn modelId="{1BEAC6BA-9A88-8D4E-BA6E-F7086C0B9FB4}" type="presParOf" srcId="{A611B107-6AFB-D240-B906-3A4032DCD1C9}" destId="{94629EC1-2F94-6E4F-85B7-5B9D81DFD9FB}" srcOrd="1" destOrd="0" presId="urn:microsoft.com/office/officeart/2005/8/layout/hProcess6"/>
    <dgm:cxn modelId="{C25564EC-B205-4440-8319-CE718039AEB6}" type="presParOf" srcId="{A611B107-6AFB-D240-B906-3A4032DCD1C9}" destId="{DFBAB648-FC8E-2A49-AB64-6C6A30F82CAD}" srcOrd="2" destOrd="0" presId="urn:microsoft.com/office/officeart/2005/8/layout/hProcess6"/>
    <dgm:cxn modelId="{C18CC015-F1AC-564D-BCCF-F7B8A0342D2C}" type="presParOf" srcId="{A611B107-6AFB-D240-B906-3A4032DCD1C9}" destId="{6980D28F-636D-0943-BDB1-FDA4845FADF3}" srcOrd="3" destOrd="0" presId="urn:microsoft.com/office/officeart/2005/8/layout/hProcess6"/>
    <dgm:cxn modelId="{1A163D81-A208-3546-90F4-ABDC1FEB91D1}" type="presParOf" srcId="{62974FCC-0107-4447-B2DA-796269D444A5}" destId="{632DE329-9A1F-0749-9BB6-D55F4689CB8E}" srcOrd="3" destOrd="0" presId="urn:microsoft.com/office/officeart/2005/8/layout/hProcess6"/>
    <dgm:cxn modelId="{F43E9663-348E-7141-97DF-89BCCC7D7EDB}" type="presParOf" srcId="{62974FCC-0107-4447-B2DA-796269D444A5}" destId="{F06D5D07-832E-5745-B23E-90B59C867AF5}" srcOrd="4" destOrd="0" presId="urn:microsoft.com/office/officeart/2005/8/layout/hProcess6"/>
    <dgm:cxn modelId="{91AB86A8-20CE-A14B-B7E6-E1727E31DECB}" type="presParOf" srcId="{F06D5D07-832E-5745-B23E-90B59C867AF5}" destId="{2347F2F6-EFF0-9646-94D1-6EE0509B2062}" srcOrd="0" destOrd="0" presId="urn:microsoft.com/office/officeart/2005/8/layout/hProcess6"/>
    <dgm:cxn modelId="{B244F319-84A1-F942-99EC-FD67ACF6EBE5}" type="presParOf" srcId="{F06D5D07-832E-5745-B23E-90B59C867AF5}" destId="{F8573A90-38B5-0143-894E-452619B89BCC}" srcOrd="1" destOrd="0" presId="urn:microsoft.com/office/officeart/2005/8/layout/hProcess6"/>
    <dgm:cxn modelId="{9A5EA9BA-57C0-6C41-BFA0-3EF561AB5756}" type="presParOf" srcId="{F06D5D07-832E-5745-B23E-90B59C867AF5}" destId="{A17A619E-0243-0C42-B7D7-2220CB34B74D}" srcOrd="2" destOrd="0" presId="urn:microsoft.com/office/officeart/2005/8/layout/hProcess6"/>
    <dgm:cxn modelId="{4813441D-A65B-4748-8260-E353042ED3E3}" type="presParOf" srcId="{F06D5D07-832E-5745-B23E-90B59C867AF5}" destId="{D1B491A8-7ED8-004F-B7CB-86FF29949F2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E5C71B-66E4-C843-8829-B941E1F77E9D}" type="doc">
      <dgm:prSet loTypeId="urn:microsoft.com/office/officeart/2005/8/layout/l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FC2BE8-AEA6-0948-BF1F-BA56C25D02D3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Wrappers</a:t>
          </a:r>
          <a:endParaRPr lang="en-US" sz="1600" dirty="0">
            <a:solidFill>
              <a:schemeClr val="tx1"/>
            </a:solidFill>
          </a:endParaRPr>
        </a:p>
      </dgm:t>
    </dgm:pt>
    <dgm:pt modelId="{3F764CAB-465C-7A45-8FDF-1AD2DB6F2E9C}" type="parTrans" cxnId="{E41F1099-2804-CF4A-BA12-C0C7B40D536F}">
      <dgm:prSet/>
      <dgm:spPr/>
      <dgm:t>
        <a:bodyPr/>
        <a:lstStyle/>
        <a:p>
          <a:endParaRPr lang="en-US"/>
        </a:p>
      </dgm:t>
    </dgm:pt>
    <dgm:pt modelId="{71BD36AB-5656-6848-81C5-A63FF566C643}" type="sibTrans" cxnId="{E41F1099-2804-CF4A-BA12-C0C7B40D536F}">
      <dgm:prSet/>
      <dgm:spPr/>
      <dgm:t>
        <a:bodyPr/>
        <a:lstStyle/>
        <a:p>
          <a:endParaRPr lang="en-US"/>
        </a:p>
      </dgm:t>
    </dgm:pt>
    <dgm:pt modelId="{93D71E26-4337-904A-AFEA-31DF1C885452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Multiple models adding and removing parameter</a:t>
          </a:r>
        </a:p>
      </dgm:t>
    </dgm:pt>
    <dgm:pt modelId="{6F37E095-8B22-9A4A-86F3-DD6493ED7169}" type="parTrans" cxnId="{C388A138-E8A6-DC4A-A662-65EFEFF28B27}">
      <dgm:prSet/>
      <dgm:spPr/>
      <dgm:t>
        <a:bodyPr/>
        <a:lstStyle/>
        <a:p>
          <a:endParaRPr lang="en-US"/>
        </a:p>
      </dgm:t>
    </dgm:pt>
    <dgm:pt modelId="{9527AAE2-FC55-2A43-9389-807EC5637AC5}" type="sibTrans" cxnId="{C388A138-E8A6-DC4A-A662-65EFEFF28B27}">
      <dgm:prSet/>
      <dgm:spPr/>
      <dgm:t>
        <a:bodyPr/>
        <a:lstStyle/>
        <a:p>
          <a:endParaRPr lang="en-US"/>
        </a:p>
      </dgm:t>
    </dgm:pt>
    <dgm:pt modelId="{6439CFD5-787D-1646-96F9-27D2588C6A06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dirty="0">
              <a:solidFill>
                <a:srgbClr val="0055A0"/>
              </a:solidFill>
            </a:rPr>
            <a:t>Filters</a:t>
          </a:r>
          <a:endParaRPr lang="en-US" sz="2600" dirty="0">
            <a:solidFill>
              <a:srgbClr val="0055A0"/>
            </a:solidFill>
          </a:endParaRPr>
        </a:p>
      </dgm:t>
    </dgm:pt>
    <dgm:pt modelId="{CE519422-E2D3-B542-8BC5-CFD063318FA9}" type="parTrans" cxnId="{7C7AD7DC-8BEC-2746-BA4C-47124033AF57}">
      <dgm:prSet/>
      <dgm:spPr/>
      <dgm:t>
        <a:bodyPr/>
        <a:lstStyle/>
        <a:p>
          <a:endParaRPr lang="en-US"/>
        </a:p>
      </dgm:t>
    </dgm:pt>
    <dgm:pt modelId="{517E74BA-2E9A-4649-A42C-C411B91B278F}" type="sibTrans" cxnId="{7C7AD7DC-8BEC-2746-BA4C-47124033AF57}">
      <dgm:prSet/>
      <dgm:spPr/>
      <dgm:t>
        <a:bodyPr/>
        <a:lstStyle/>
        <a:p>
          <a:endParaRPr lang="en-US"/>
        </a:p>
      </dgm:t>
    </dgm:pt>
    <dgm:pt modelId="{A6C3BD9F-B554-0B4A-8322-97E7B76A6A39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Evaluate the relevance of the predictor</a:t>
          </a:r>
        </a:p>
      </dgm:t>
    </dgm:pt>
    <dgm:pt modelId="{1B70800C-4404-FF49-A1A7-9E5E372E49A1}" type="parTrans" cxnId="{7D78B9BF-C0B1-784C-A025-7A840EC17A4C}">
      <dgm:prSet/>
      <dgm:spPr/>
      <dgm:t>
        <a:bodyPr/>
        <a:lstStyle/>
        <a:p>
          <a:endParaRPr lang="en-US"/>
        </a:p>
      </dgm:t>
    </dgm:pt>
    <dgm:pt modelId="{6D946532-2D80-0B4E-A257-56325F9DCFC4}" type="sibTrans" cxnId="{7D78B9BF-C0B1-784C-A025-7A840EC17A4C}">
      <dgm:prSet/>
      <dgm:spPr/>
      <dgm:t>
        <a:bodyPr/>
        <a:lstStyle/>
        <a:p>
          <a:endParaRPr lang="en-US"/>
        </a:p>
      </dgm:t>
    </dgm:pt>
    <dgm:pt modelId="{307BE090-7696-714B-ACA7-CC584FDC4032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Based normally on correlations</a:t>
          </a:r>
        </a:p>
      </dgm:t>
    </dgm:pt>
    <dgm:pt modelId="{03CA5BBD-5A4C-3646-9F11-3F102C2432F8}" type="parTrans" cxnId="{301AB42C-4B4F-A94D-AC61-E3D9562EA829}">
      <dgm:prSet/>
      <dgm:spPr/>
      <dgm:t>
        <a:bodyPr/>
        <a:lstStyle/>
        <a:p>
          <a:endParaRPr lang="en-US"/>
        </a:p>
      </dgm:t>
    </dgm:pt>
    <dgm:pt modelId="{D336F180-BC34-3C4A-91EC-FD86862E6BFC}" type="sibTrans" cxnId="{301AB42C-4B4F-A94D-AC61-E3D9562EA829}">
      <dgm:prSet/>
      <dgm:spPr/>
      <dgm:t>
        <a:bodyPr/>
        <a:lstStyle/>
        <a:p>
          <a:endParaRPr lang="en-US"/>
        </a:p>
      </dgm:t>
    </dgm:pt>
    <dgm:pt modelId="{54353569-B533-3047-86DE-059E1F597157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Algorithms that use models as input and performance as output</a:t>
          </a:r>
        </a:p>
      </dgm:t>
    </dgm:pt>
    <dgm:pt modelId="{25C0327A-D3B5-624A-B08F-4BB644A788FE}" type="parTrans" cxnId="{DAF9A898-7946-434F-B4AB-E4ED2B59C9E1}">
      <dgm:prSet/>
      <dgm:spPr/>
      <dgm:t>
        <a:bodyPr/>
        <a:lstStyle/>
        <a:p>
          <a:endParaRPr lang="en-US"/>
        </a:p>
      </dgm:t>
    </dgm:pt>
    <dgm:pt modelId="{F541D3D4-32E1-D741-8000-AC8C0FFA6102}" type="sibTrans" cxnId="{DAF9A898-7946-434F-B4AB-E4ED2B59C9E1}">
      <dgm:prSet/>
      <dgm:spPr/>
      <dgm:t>
        <a:bodyPr/>
        <a:lstStyle/>
        <a:p>
          <a:endParaRPr lang="en-US"/>
        </a:p>
      </dgm:t>
    </dgm:pt>
    <dgm:pt modelId="{76A5430A-B6AA-2740-B5F3-658D9B540A4A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Genetics Algorithms</a:t>
          </a:r>
        </a:p>
      </dgm:t>
    </dgm:pt>
    <dgm:pt modelId="{A58B1FCD-B18C-3641-B799-B1D039986E3D}" type="parTrans" cxnId="{9CD1EF96-1B44-C44A-92B3-4A7A57907239}">
      <dgm:prSet/>
      <dgm:spPr/>
      <dgm:t>
        <a:bodyPr/>
        <a:lstStyle/>
        <a:p>
          <a:endParaRPr lang="en-US"/>
        </a:p>
      </dgm:t>
    </dgm:pt>
    <dgm:pt modelId="{21223DC9-2BB7-234E-912B-1D32F77A9519}" type="sibTrans" cxnId="{9CD1EF96-1B44-C44A-92B3-4A7A57907239}">
      <dgm:prSet/>
      <dgm:spPr/>
      <dgm:t>
        <a:bodyPr/>
        <a:lstStyle/>
        <a:p>
          <a:endParaRPr lang="en-US"/>
        </a:p>
      </dgm:t>
    </dgm:pt>
    <dgm:pt modelId="{87E730F6-51AF-644C-BBAA-6969FC5D0E71}" type="pres">
      <dgm:prSet presAssocID="{CCE5C71B-66E4-C843-8829-B941E1F77E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1819DB2-252B-B84C-9C54-2B5319EDF4E5}" type="pres">
      <dgm:prSet presAssocID="{7AFC2BE8-AEA6-0948-BF1F-BA56C25D02D3}" presName="horFlow" presStyleCnt="0"/>
      <dgm:spPr/>
    </dgm:pt>
    <dgm:pt modelId="{127DEE28-350D-D044-A7AD-12F4BFEF06E5}" type="pres">
      <dgm:prSet presAssocID="{7AFC2BE8-AEA6-0948-BF1F-BA56C25D02D3}" presName="bigChev" presStyleLbl="node1" presStyleIdx="0" presStyleCnt="2" custScaleX="91543" custScaleY="78828"/>
      <dgm:spPr/>
    </dgm:pt>
    <dgm:pt modelId="{4E00D112-9ACB-E14B-9495-6627F9BF29A8}" type="pres">
      <dgm:prSet presAssocID="{6F37E095-8B22-9A4A-86F3-DD6493ED7169}" presName="parTrans" presStyleCnt="0"/>
      <dgm:spPr/>
    </dgm:pt>
    <dgm:pt modelId="{CCC8AE01-CB54-9941-B04B-666FCBFA8B4D}" type="pres">
      <dgm:prSet presAssocID="{93D71E26-4337-904A-AFEA-31DF1C885452}" presName="node" presStyleLbl="alignAccFollowNode1" presStyleIdx="0" presStyleCnt="5">
        <dgm:presLayoutVars>
          <dgm:bulletEnabled val="1"/>
        </dgm:presLayoutVars>
      </dgm:prSet>
      <dgm:spPr/>
    </dgm:pt>
    <dgm:pt modelId="{831995DD-6B6E-E84A-92AD-8DA396D30245}" type="pres">
      <dgm:prSet presAssocID="{9527AAE2-FC55-2A43-9389-807EC5637AC5}" presName="sibTrans" presStyleCnt="0"/>
      <dgm:spPr/>
    </dgm:pt>
    <dgm:pt modelId="{ABC13524-BDC3-6149-A506-9C58AB81B4CC}" type="pres">
      <dgm:prSet presAssocID="{54353569-B533-3047-86DE-059E1F597157}" presName="node" presStyleLbl="alignAccFollowNode1" presStyleIdx="1" presStyleCnt="5">
        <dgm:presLayoutVars>
          <dgm:bulletEnabled val="1"/>
        </dgm:presLayoutVars>
      </dgm:prSet>
      <dgm:spPr/>
    </dgm:pt>
    <dgm:pt modelId="{6B9A4A45-B627-5648-8EA2-27701F0FA693}" type="pres">
      <dgm:prSet presAssocID="{F541D3D4-32E1-D741-8000-AC8C0FFA6102}" presName="sibTrans" presStyleCnt="0"/>
      <dgm:spPr/>
    </dgm:pt>
    <dgm:pt modelId="{9DFCB97F-9AF8-384B-949D-6D4D9A867F7F}" type="pres">
      <dgm:prSet presAssocID="{76A5430A-B6AA-2740-B5F3-658D9B540A4A}" presName="node" presStyleLbl="alignAccFollowNode1" presStyleIdx="2" presStyleCnt="5">
        <dgm:presLayoutVars>
          <dgm:bulletEnabled val="1"/>
        </dgm:presLayoutVars>
      </dgm:prSet>
      <dgm:spPr/>
    </dgm:pt>
    <dgm:pt modelId="{A5E5D336-CF27-804C-A8A0-5DE69292D89B}" type="pres">
      <dgm:prSet presAssocID="{7AFC2BE8-AEA6-0948-BF1F-BA56C25D02D3}" presName="vSp" presStyleCnt="0"/>
      <dgm:spPr/>
    </dgm:pt>
    <dgm:pt modelId="{75B69772-64A7-7647-98BA-5AB29B7B7646}" type="pres">
      <dgm:prSet presAssocID="{6439CFD5-787D-1646-96F9-27D2588C6A06}" presName="horFlow" presStyleCnt="0"/>
      <dgm:spPr/>
    </dgm:pt>
    <dgm:pt modelId="{45FF35FF-9E4A-014D-B71E-256DFEE41AF7}" type="pres">
      <dgm:prSet presAssocID="{6439CFD5-787D-1646-96F9-27D2588C6A06}" presName="bigChev" presStyleLbl="node1" presStyleIdx="1" presStyleCnt="2" custScaleX="85511" custScaleY="83348"/>
      <dgm:spPr/>
    </dgm:pt>
    <dgm:pt modelId="{E20C302D-54B2-0E46-8A81-4AB21402240A}" type="pres">
      <dgm:prSet presAssocID="{1B70800C-4404-FF49-A1A7-9E5E372E49A1}" presName="parTrans" presStyleCnt="0"/>
      <dgm:spPr/>
    </dgm:pt>
    <dgm:pt modelId="{2FA3C8AE-0B07-4149-925E-D47E4BA1A21B}" type="pres">
      <dgm:prSet presAssocID="{A6C3BD9F-B554-0B4A-8322-97E7B76A6A39}" presName="node" presStyleLbl="alignAccFollowNode1" presStyleIdx="3" presStyleCnt="5">
        <dgm:presLayoutVars>
          <dgm:bulletEnabled val="1"/>
        </dgm:presLayoutVars>
      </dgm:prSet>
      <dgm:spPr/>
    </dgm:pt>
    <dgm:pt modelId="{0C427EDC-50F1-7F42-9209-8D4A1C3BDC75}" type="pres">
      <dgm:prSet presAssocID="{6D946532-2D80-0B4E-A257-56325F9DCFC4}" presName="sibTrans" presStyleCnt="0"/>
      <dgm:spPr/>
    </dgm:pt>
    <dgm:pt modelId="{27B61AD7-23B2-6A4E-9854-2E7E56F008D1}" type="pres">
      <dgm:prSet presAssocID="{307BE090-7696-714B-ACA7-CC584FDC4032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B41410D-D8FA-0C49-90D5-2A735F947E5A}" type="presOf" srcId="{76A5430A-B6AA-2740-B5F3-658D9B540A4A}" destId="{9DFCB97F-9AF8-384B-949D-6D4D9A867F7F}" srcOrd="0" destOrd="0" presId="urn:microsoft.com/office/officeart/2005/8/layout/lProcess3"/>
    <dgm:cxn modelId="{301AB42C-4B4F-A94D-AC61-E3D9562EA829}" srcId="{6439CFD5-787D-1646-96F9-27D2588C6A06}" destId="{307BE090-7696-714B-ACA7-CC584FDC4032}" srcOrd="1" destOrd="0" parTransId="{03CA5BBD-5A4C-3646-9F11-3F102C2432F8}" sibTransId="{D336F180-BC34-3C4A-91EC-FD86862E6BFC}"/>
    <dgm:cxn modelId="{6CD4A231-EA15-A945-B3DC-2E05B98C564F}" type="presOf" srcId="{6439CFD5-787D-1646-96F9-27D2588C6A06}" destId="{45FF35FF-9E4A-014D-B71E-256DFEE41AF7}" srcOrd="0" destOrd="0" presId="urn:microsoft.com/office/officeart/2005/8/layout/lProcess3"/>
    <dgm:cxn modelId="{C388A138-E8A6-DC4A-A662-65EFEFF28B27}" srcId="{7AFC2BE8-AEA6-0948-BF1F-BA56C25D02D3}" destId="{93D71E26-4337-904A-AFEA-31DF1C885452}" srcOrd="0" destOrd="0" parTransId="{6F37E095-8B22-9A4A-86F3-DD6493ED7169}" sibTransId="{9527AAE2-FC55-2A43-9389-807EC5637AC5}"/>
    <dgm:cxn modelId="{AF2C325B-FAA4-F644-9CF3-5905040D60B6}" type="presOf" srcId="{CCE5C71B-66E4-C843-8829-B941E1F77E9D}" destId="{87E730F6-51AF-644C-BBAA-6969FC5D0E71}" srcOrd="0" destOrd="0" presId="urn:microsoft.com/office/officeart/2005/8/layout/lProcess3"/>
    <dgm:cxn modelId="{86E60895-3054-2E4D-AE80-EC5C79680E09}" type="presOf" srcId="{54353569-B533-3047-86DE-059E1F597157}" destId="{ABC13524-BDC3-6149-A506-9C58AB81B4CC}" srcOrd="0" destOrd="0" presId="urn:microsoft.com/office/officeart/2005/8/layout/lProcess3"/>
    <dgm:cxn modelId="{9CD1EF96-1B44-C44A-92B3-4A7A57907239}" srcId="{7AFC2BE8-AEA6-0948-BF1F-BA56C25D02D3}" destId="{76A5430A-B6AA-2740-B5F3-658D9B540A4A}" srcOrd="2" destOrd="0" parTransId="{A58B1FCD-B18C-3641-B799-B1D039986E3D}" sibTransId="{21223DC9-2BB7-234E-912B-1D32F77A9519}"/>
    <dgm:cxn modelId="{DAF9A898-7946-434F-B4AB-E4ED2B59C9E1}" srcId="{7AFC2BE8-AEA6-0948-BF1F-BA56C25D02D3}" destId="{54353569-B533-3047-86DE-059E1F597157}" srcOrd="1" destOrd="0" parTransId="{25C0327A-D3B5-624A-B08F-4BB644A788FE}" sibTransId="{F541D3D4-32E1-D741-8000-AC8C0FFA6102}"/>
    <dgm:cxn modelId="{E41F1099-2804-CF4A-BA12-C0C7B40D536F}" srcId="{CCE5C71B-66E4-C843-8829-B941E1F77E9D}" destId="{7AFC2BE8-AEA6-0948-BF1F-BA56C25D02D3}" srcOrd="0" destOrd="0" parTransId="{3F764CAB-465C-7A45-8FDF-1AD2DB6F2E9C}" sibTransId="{71BD36AB-5656-6848-81C5-A63FF566C643}"/>
    <dgm:cxn modelId="{7D78B9BF-C0B1-784C-A025-7A840EC17A4C}" srcId="{6439CFD5-787D-1646-96F9-27D2588C6A06}" destId="{A6C3BD9F-B554-0B4A-8322-97E7B76A6A39}" srcOrd="0" destOrd="0" parTransId="{1B70800C-4404-FF49-A1A7-9E5E372E49A1}" sibTransId="{6D946532-2D80-0B4E-A257-56325F9DCFC4}"/>
    <dgm:cxn modelId="{580AA5C4-4A9D-3145-8506-A3564C9569D2}" type="presOf" srcId="{A6C3BD9F-B554-0B4A-8322-97E7B76A6A39}" destId="{2FA3C8AE-0B07-4149-925E-D47E4BA1A21B}" srcOrd="0" destOrd="0" presId="urn:microsoft.com/office/officeart/2005/8/layout/lProcess3"/>
    <dgm:cxn modelId="{C00BCCC5-E129-5941-8E56-15801C33228A}" type="presOf" srcId="{307BE090-7696-714B-ACA7-CC584FDC4032}" destId="{27B61AD7-23B2-6A4E-9854-2E7E56F008D1}" srcOrd="0" destOrd="0" presId="urn:microsoft.com/office/officeart/2005/8/layout/lProcess3"/>
    <dgm:cxn modelId="{7C7AD7DC-8BEC-2746-BA4C-47124033AF57}" srcId="{CCE5C71B-66E4-C843-8829-B941E1F77E9D}" destId="{6439CFD5-787D-1646-96F9-27D2588C6A06}" srcOrd="1" destOrd="0" parTransId="{CE519422-E2D3-B542-8BC5-CFD063318FA9}" sibTransId="{517E74BA-2E9A-4649-A42C-C411B91B278F}"/>
    <dgm:cxn modelId="{2484E9DE-8DE3-F542-ACE1-6C93F04FBD54}" type="presOf" srcId="{93D71E26-4337-904A-AFEA-31DF1C885452}" destId="{CCC8AE01-CB54-9941-B04B-666FCBFA8B4D}" srcOrd="0" destOrd="0" presId="urn:microsoft.com/office/officeart/2005/8/layout/lProcess3"/>
    <dgm:cxn modelId="{45A0B1E3-5446-6147-B75A-FF4187686DC5}" type="presOf" srcId="{7AFC2BE8-AEA6-0948-BF1F-BA56C25D02D3}" destId="{127DEE28-350D-D044-A7AD-12F4BFEF06E5}" srcOrd="0" destOrd="0" presId="urn:microsoft.com/office/officeart/2005/8/layout/lProcess3"/>
    <dgm:cxn modelId="{45839DC6-22F5-714E-B752-8E3648C3604A}" type="presParOf" srcId="{87E730F6-51AF-644C-BBAA-6969FC5D0E71}" destId="{41819DB2-252B-B84C-9C54-2B5319EDF4E5}" srcOrd="0" destOrd="0" presId="urn:microsoft.com/office/officeart/2005/8/layout/lProcess3"/>
    <dgm:cxn modelId="{EF2389D9-7210-FB4E-817C-66C7F34B0FFF}" type="presParOf" srcId="{41819DB2-252B-B84C-9C54-2B5319EDF4E5}" destId="{127DEE28-350D-D044-A7AD-12F4BFEF06E5}" srcOrd="0" destOrd="0" presId="urn:microsoft.com/office/officeart/2005/8/layout/lProcess3"/>
    <dgm:cxn modelId="{A5B93DD8-182B-2B4D-90D9-476460933954}" type="presParOf" srcId="{41819DB2-252B-B84C-9C54-2B5319EDF4E5}" destId="{4E00D112-9ACB-E14B-9495-6627F9BF29A8}" srcOrd="1" destOrd="0" presId="urn:microsoft.com/office/officeart/2005/8/layout/lProcess3"/>
    <dgm:cxn modelId="{0723D91D-A49D-4B4A-A39D-A0AFFE619959}" type="presParOf" srcId="{41819DB2-252B-B84C-9C54-2B5319EDF4E5}" destId="{CCC8AE01-CB54-9941-B04B-666FCBFA8B4D}" srcOrd="2" destOrd="0" presId="urn:microsoft.com/office/officeart/2005/8/layout/lProcess3"/>
    <dgm:cxn modelId="{1AA0B4E6-A9FD-364B-806F-4051C0935856}" type="presParOf" srcId="{41819DB2-252B-B84C-9C54-2B5319EDF4E5}" destId="{831995DD-6B6E-E84A-92AD-8DA396D30245}" srcOrd="3" destOrd="0" presId="urn:microsoft.com/office/officeart/2005/8/layout/lProcess3"/>
    <dgm:cxn modelId="{4079AE07-4648-574F-ACCC-5B315B4749C1}" type="presParOf" srcId="{41819DB2-252B-B84C-9C54-2B5319EDF4E5}" destId="{ABC13524-BDC3-6149-A506-9C58AB81B4CC}" srcOrd="4" destOrd="0" presId="urn:microsoft.com/office/officeart/2005/8/layout/lProcess3"/>
    <dgm:cxn modelId="{013DCDA1-0BBD-1049-B565-C677DA42D3B3}" type="presParOf" srcId="{41819DB2-252B-B84C-9C54-2B5319EDF4E5}" destId="{6B9A4A45-B627-5648-8EA2-27701F0FA693}" srcOrd="5" destOrd="0" presId="urn:microsoft.com/office/officeart/2005/8/layout/lProcess3"/>
    <dgm:cxn modelId="{C4CDB245-E8DE-FE4A-BB37-1A0C8056894B}" type="presParOf" srcId="{41819DB2-252B-B84C-9C54-2B5319EDF4E5}" destId="{9DFCB97F-9AF8-384B-949D-6D4D9A867F7F}" srcOrd="6" destOrd="0" presId="urn:microsoft.com/office/officeart/2005/8/layout/lProcess3"/>
    <dgm:cxn modelId="{4504F7D4-674E-8D4E-9F5F-73D7EAEDBBD0}" type="presParOf" srcId="{87E730F6-51AF-644C-BBAA-6969FC5D0E71}" destId="{A5E5D336-CF27-804C-A8A0-5DE69292D89B}" srcOrd="1" destOrd="0" presId="urn:microsoft.com/office/officeart/2005/8/layout/lProcess3"/>
    <dgm:cxn modelId="{B8AF71EE-81EC-BD4E-9FA1-2933F3414EB1}" type="presParOf" srcId="{87E730F6-51AF-644C-BBAA-6969FC5D0E71}" destId="{75B69772-64A7-7647-98BA-5AB29B7B7646}" srcOrd="2" destOrd="0" presId="urn:microsoft.com/office/officeart/2005/8/layout/lProcess3"/>
    <dgm:cxn modelId="{EB5617FB-810A-A34D-8FB9-DAB611854A1A}" type="presParOf" srcId="{75B69772-64A7-7647-98BA-5AB29B7B7646}" destId="{45FF35FF-9E4A-014D-B71E-256DFEE41AF7}" srcOrd="0" destOrd="0" presId="urn:microsoft.com/office/officeart/2005/8/layout/lProcess3"/>
    <dgm:cxn modelId="{4D666ABD-AC4F-6043-ACE3-16067A121669}" type="presParOf" srcId="{75B69772-64A7-7647-98BA-5AB29B7B7646}" destId="{E20C302D-54B2-0E46-8A81-4AB21402240A}" srcOrd="1" destOrd="0" presId="urn:microsoft.com/office/officeart/2005/8/layout/lProcess3"/>
    <dgm:cxn modelId="{218BD287-578B-CD47-8589-935923044762}" type="presParOf" srcId="{75B69772-64A7-7647-98BA-5AB29B7B7646}" destId="{2FA3C8AE-0B07-4149-925E-D47E4BA1A21B}" srcOrd="2" destOrd="0" presId="urn:microsoft.com/office/officeart/2005/8/layout/lProcess3"/>
    <dgm:cxn modelId="{93990925-5C15-5A43-9E28-B3779FF74FA8}" type="presParOf" srcId="{75B69772-64A7-7647-98BA-5AB29B7B7646}" destId="{0C427EDC-50F1-7F42-9209-8D4A1C3BDC75}" srcOrd="3" destOrd="0" presId="urn:microsoft.com/office/officeart/2005/8/layout/lProcess3"/>
    <dgm:cxn modelId="{50C972F0-2926-2147-BD2A-6BB9979CDF71}" type="presParOf" srcId="{75B69772-64A7-7647-98BA-5AB29B7B7646}" destId="{27B61AD7-23B2-6A4E-9854-2E7E56F008D1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348B2-D2D2-0143-9B2D-A2A011102E46}">
      <dsp:nvSpPr>
        <dsp:cNvPr id="0" name=""/>
        <dsp:cNvSpPr/>
      </dsp:nvSpPr>
      <dsp:spPr>
        <a:xfrm>
          <a:off x="4784526" y="1300"/>
          <a:ext cx="1403746" cy="7018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Define Objectives</a:t>
          </a:r>
        </a:p>
      </dsp:txBody>
      <dsp:txXfrm>
        <a:off x="4805083" y="21857"/>
        <a:ext cx="1362632" cy="660759"/>
      </dsp:txXfrm>
    </dsp:sp>
    <dsp:sp modelId="{633BBCA7-217C-6A47-9563-75C4F75651EA}">
      <dsp:nvSpPr>
        <dsp:cNvPr id="0" name=""/>
        <dsp:cNvSpPr/>
      </dsp:nvSpPr>
      <dsp:spPr>
        <a:xfrm rot="2393676">
          <a:off x="6188002" y="889883"/>
          <a:ext cx="731065" cy="24565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261699" y="939014"/>
        <a:ext cx="583672" cy="147393"/>
      </dsp:txXfrm>
    </dsp:sp>
    <dsp:sp modelId="{AB7CDEAB-14FD-EA45-AF30-8E6B50CD60B2}">
      <dsp:nvSpPr>
        <dsp:cNvPr id="0" name=""/>
        <dsp:cNvSpPr/>
      </dsp:nvSpPr>
      <dsp:spPr>
        <a:xfrm>
          <a:off x="6689008" y="1593389"/>
          <a:ext cx="1403746" cy="7018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Preparation </a:t>
          </a:r>
        </a:p>
      </dsp:txBody>
      <dsp:txXfrm>
        <a:off x="6709565" y="1613946"/>
        <a:ext cx="1362632" cy="660759"/>
      </dsp:txXfrm>
    </dsp:sp>
    <dsp:sp modelId="{FDA639FF-F469-1D42-945B-0AC6DDC41832}">
      <dsp:nvSpPr>
        <dsp:cNvPr id="0" name=""/>
        <dsp:cNvSpPr/>
      </dsp:nvSpPr>
      <dsp:spPr>
        <a:xfrm rot="6641495">
          <a:off x="6652503" y="2808647"/>
          <a:ext cx="731065" cy="24565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6726199" y="2857778"/>
        <a:ext cx="583672" cy="147393"/>
      </dsp:txXfrm>
    </dsp:sp>
    <dsp:sp modelId="{3EC3895E-FE1C-C146-85F8-E09D9A6ED6D5}">
      <dsp:nvSpPr>
        <dsp:cNvPr id="0" name=""/>
        <dsp:cNvSpPr/>
      </dsp:nvSpPr>
      <dsp:spPr>
        <a:xfrm>
          <a:off x="5943315" y="3567686"/>
          <a:ext cx="1403746" cy="7018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Building</a:t>
          </a:r>
        </a:p>
      </dsp:txBody>
      <dsp:txXfrm>
        <a:off x="5963872" y="3588243"/>
        <a:ext cx="1362632" cy="660759"/>
      </dsp:txXfrm>
    </dsp:sp>
    <dsp:sp modelId="{87B74E7C-A0FD-E549-955B-BBF80B23765C}">
      <dsp:nvSpPr>
        <dsp:cNvPr id="0" name=""/>
        <dsp:cNvSpPr/>
      </dsp:nvSpPr>
      <dsp:spPr>
        <a:xfrm rot="10800000">
          <a:off x="5120867" y="3795795"/>
          <a:ext cx="731065" cy="24565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5194563" y="3844926"/>
        <a:ext cx="583672" cy="147393"/>
      </dsp:txXfrm>
    </dsp:sp>
    <dsp:sp modelId="{914FCC23-9F12-A543-BF32-253E03656B93}">
      <dsp:nvSpPr>
        <dsp:cNvPr id="0" name=""/>
        <dsp:cNvSpPr/>
      </dsp:nvSpPr>
      <dsp:spPr>
        <a:xfrm>
          <a:off x="3625737" y="3567686"/>
          <a:ext cx="1403746" cy="7018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Evaluation</a:t>
          </a:r>
        </a:p>
      </dsp:txBody>
      <dsp:txXfrm>
        <a:off x="3646294" y="3588243"/>
        <a:ext cx="1362632" cy="660759"/>
      </dsp:txXfrm>
    </dsp:sp>
    <dsp:sp modelId="{47A103BD-529E-E046-A757-6167C93308F7}">
      <dsp:nvSpPr>
        <dsp:cNvPr id="0" name=""/>
        <dsp:cNvSpPr/>
      </dsp:nvSpPr>
      <dsp:spPr>
        <a:xfrm rot="15120000">
          <a:off x="3603992" y="2693721"/>
          <a:ext cx="731065" cy="24565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677688" y="2742852"/>
        <a:ext cx="583672" cy="147393"/>
      </dsp:txXfrm>
    </dsp:sp>
    <dsp:sp modelId="{D5D4742F-497B-C44D-8032-B2742BB588DE}">
      <dsp:nvSpPr>
        <dsp:cNvPr id="0" name=""/>
        <dsp:cNvSpPr/>
      </dsp:nvSpPr>
      <dsp:spPr>
        <a:xfrm>
          <a:off x="2909566" y="1363538"/>
          <a:ext cx="1403746" cy="7018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Deployment</a:t>
          </a:r>
        </a:p>
      </dsp:txBody>
      <dsp:txXfrm>
        <a:off x="2930123" y="1384095"/>
        <a:ext cx="1362632" cy="660759"/>
      </dsp:txXfrm>
    </dsp:sp>
    <dsp:sp modelId="{6479D637-4CD8-6B4E-B6CB-F2BB3AB7256D}">
      <dsp:nvSpPr>
        <dsp:cNvPr id="0" name=""/>
        <dsp:cNvSpPr/>
      </dsp:nvSpPr>
      <dsp:spPr>
        <a:xfrm rot="19440000">
          <a:off x="3860841" y="846041"/>
          <a:ext cx="731065" cy="24565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34538" y="895172"/>
        <a:ext cx="583672" cy="147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8AADE-3C52-BF49-A656-F351ECAF6EB8}">
      <dsp:nvSpPr>
        <dsp:cNvPr id="0" name=""/>
        <dsp:cNvSpPr/>
      </dsp:nvSpPr>
      <dsp:spPr>
        <a:xfrm>
          <a:off x="970102" y="0"/>
          <a:ext cx="1829765" cy="15994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50" b="0" kern="1200" dirty="0">
              <a:solidFill>
                <a:schemeClr val="bg1"/>
              </a:solidFill>
            </a:rPr>
            <a:t>Missing Values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50" b="0" kern="1200" dirty="0">
              <a:solidFill>
                <a:schemeClr val="bg1"/>
              </a:solidFill>
            </a:rPr>
            <a:t>Error Values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50" b="0" kern="1200" dirty="0">
              <a:solidFill>
                <a:schemeClr val="bg1"/>
              </a:solidFill>
            </a:rPr>
            <a:t>Different Scales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50" b="0" kern="1200" dirty="0">
              <a:solidFill>
                <a:schemeClr val="bg1"/>
              </a:solidFill>
            </a:rPr>
            <a:t>Dimensionality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50" b="0" kern="1200" dirty="0">
              <a:solidFill>
                <a:schemeClr val="bg1"/>
              </a:solidFill>
            </a:rPr>
            <a:t>Types Problems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50" b="0" kern="1200" dirty="0">
              <a:solidFill>
                <a:schemeClr val="bg1"/>
              </a:solidFill>
            </a:rPr>
            <a:t>Many others</a:t>
          </a:r>
        </a:p>
      </dsp:txBody>
      <dsp:txXfrm>
        <a:off x="1427544" y="239917"/>
        <a:ext cx="892010" cy="1119611"/>
      </dsp:txXfrm>
    </dsp:sp>
    <dsp:sp modelId="{FB392381-555C-0A46-A1E4-BB90FE032287}">
      <dsp:nvSpPr>
        <dsp:cNvPr id="0" name=""/>
        <dsp:cNvSpPr/>
      </dsp:nvSpPr>
      <dsp:spPr>
        <a:xfrm>
          <a:off x="512661" y="342281"/>
          <a:ext cx="914882" cy="914882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2D9DFF"/>
              </a:solidFill>
            </a:rPr>
            <a:t>Raw Data</a:t>
          </a:r>
        </a:p>
      </dsp:txBody>
      <dsp:txXfrm>
        <a:off x="646642" y="476262"/>
        <a:ext cx="646920" cy="646920"/>
      </dsp:txXfrm>
    </dsp:sp>
    <dsp:sp modelId="{94629EC1-2F94-6E4F-85B7-5B9D81DFD9FB}">
      <dsp:nvSpPr>
        <dsp:cNvPr id="0" name=""/>
        <dsp:cNvSpPr/>
      </dsp:nvSpPr>
      <dsp:spPr>
        <a:xfrm>
          <a:off x="3388625" y="0"/>
          <a:ext cx="1829765" cy="15994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chemeClr val="bg1"/>
              </a:solidFill>
            </a:rPr>
            <a:t>Scaling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chemeClr val="bg1"/>
              </a:solidFill>
            </a:rPr>
            <a:t>Centering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 err="1">
              <a:solidFill>
                <a:schemeClr val="bg1"/>
              </a:solidFill>
            </a:rPr>
            <a:t>Skewness</a:t>
          </a:r>
          <a:endParaRPr lang="en-US" sz="1050" kern="1200" dirty="0">
            <a:solidFill>
              <a:schemeClr val="bg1"/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chemeClr val="bg1"/>
              </a:solidFill>
            </a:rPr>
            <a:t>Outliers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chemeClr val="bg1"/>
              </a:solidFill>
            </a:rPr>
            <a:t>Missing Values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chemeClr val="bg1"/>
              </a:solidFill>
            </a:rPr>
            <a:t>Errors</a:t>
          </a:r>
        </a:p>
      </dsp:txBody>
      <dsp:txXfrm>
        <a:off x="3846066" y="239917"/>
        <a:ext cx="892010" cy="1119611"/>
      </dsp:txXfrm>
    </dsp:sp>
    <dsp:sp modelId="{6980D28F-636D-0943-BDB1-FDA4845FADF3}">
      <dsp:nvSpPr>
        <dsp:cNvPr id="0" name=""/>
        <dsp:cNvSpPr/>
      </dsp:nvSpPr>
      <dsp:spPr>
        <a:xfrm>
          <a:off x="2931184" y="342281"/>
          <a:ext cx="914882" cy="914882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Data Transformation</a:t>
          </a:r>
        </a:p>
      </dsp:txBody>
      <dsp:txXfrm>
        <a:off x="3065165" y="476262"/>
        <a:ext cx="646920" cy="646920"/>
      </dsp:txXfrm>
    </dsp:sp>
    <dsp:sp modelId="{F8573A90-38B5-0143-894E-452619B89BCC}">
      <dsp:nvSpPr>
        <dsp:cNvPr id="0" name=""/>
        <dsp:cNvSpPr/>
      </dsp:nvSpPr>
      <dsp:spPr>
        <a:xfrm>
          <a:off x="5807148" y="0"/>
          <a:ext cx="1829765" cy="15994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2D9DFF"/>
              </a:solidFill>
            </a:rPr>
            <a:t>Modeling phase</a:t>
          </a:r>
        </a:p>
      </dsp:txBody>
      <dsp:txXfrm>
        <a:off x="6264589" y="239917"/>
        <a:ext cx="892010" cy="1119611"/>
      </dsp:txXfrm>
    </dsp:sp>
    <dsp:sp modelId="{D1B491A8-7ED8-004F-B7CB-86FF29949F2B}">
      <dsp:nvSpPr>
        <dsp:cNvPr id="0" name=""/>
        <dsp:cNvSpPr/>
      </dsp:nvSpPr>
      <dsp:spPr>
        <a:xfrm>
          <a:off x="5349707" y="342281"/>
          <a:ext cx="914882" cy="914882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2D9DFF"/>
              </a:solidFill>
            </a:rPr>
            <a:t>Data Ready</a:t>
          </a:r>
        </a:p>
      </dsp:txBody>
      <dsp:txXfrm>
        <a:off x="5483688" y="476262"/>
        <a:ext cx="646920" cy="646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DEE28-350D-D044-A7AD-12F4BFEF06E5}">
      <dsp:nvSpPr>
        <dsp:cNvPr id="0" name=""/>
        <dsp:cNvSpPr/>
      </dsp:nvSpPr>
      <dsp:spPr>
        <a:xfrm>
          <a:off x="481928" y="16141"/>
          <a:ext cx="1721561" cy="592977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Wrappers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78417" y="16141"/>
        <a:ext cx="1128584" cy="592977"/>
      </dsp:txXfrm>
    </dsp:sp>
    <dsp:sp modelId="{CCC8AE01-CB54-9941-B04B-666FCBFA8B4D}">
      <dsp:nvSpPr>
        <dsp:cNvPr id="0" name=""/>
        <dsp:cNvSpPr/>
      </dsp:nvSpPr>
      <dsp:spPr>
        <a:xfrm>
          <a:off x="1959011" y="450"/>
          <a:ext cx="1560901" cy="62436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Multiple models adding and removing parameter</a:t>
          </a:r>
        </a:p>
      </dsp:txBody>
      <dsp:txXfrm>
        <a:off x="2271191" y="450"/>
        <a:ext cx="936541" cy="624360"/>
      </dsp:txXfrm>
    </dsp:sp>
    <dsp:sp modelId="{ABC13524-BDC3-6149-A506-9C58AB81B4CC}">
      <dsp:nvSpPr>
        <dsp:cNvPr id="0" name=""/>
        <dsp:cNvSpPr/>
      </dsp:nvSpPr>
      <dsp:spPr>
        <a:xfrm>
          <a:off x="3301386" y="450"/>
          <a:ext cx="1560901" cy="62436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Algorithms that use models as input and performance as output</a:t>
          </a:r>
        </a:p>
      </dsp:txBody>
      <dsp:txXfrm>
        <a:off x="3613566" y="450"/>
        <a:ext cx="936541" cy="624360"/>
      </dsp:txXfrm>
    </dsp:sp>
    <dsp:sp modelId="{9DFCB97F-9AF8-384B-949D-6D4D9A867F7F}">
      <dsp:nvSpPr>
        <dsp:cNvPr id="0" name=""/>
        <dsp:cNvSpPr/>
      </dsp:nvSpPr>
      <dsp:spPr>
        <a:xfrm>
          <a:off x="4643761" y="450"/>
          <a:ext cx="1560901" cy="62436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Genetics Algorithms</a:t>
          </a:r>
        </a:p>
      </dsp:txBody>
      <dsp:txXfrm>
        <a:off x="4955941" y="450"/>
        <a:ext cx="936541" cy="624360"/>
      </dsp:txXfrm>
    </dsp:sp>
    <dsp:sp modelId="{45FF35FF-9E4A-014D-B71E-256DFEE41AF7}">
      <dsp:nvSpPr>
        <dsp:cNvPr id="0" name=""/>
        <dsp:cNvSpPr/>
      </dsp:nvSpPr>
      <dsp:spPr>
        <a:xfrm>
          <a:off x="481928" y="730124"/>
          <a:ext cx="1608123" cy="62697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55A0"/>
              </a:solidFill>
            </a:rPr>
            <a:t>Filters</a:t>
          </a:r>
          <a:endParaRPr lang="en-US" sz="2600" kern="1200" dirty="0">
            <a:solidFill>
              <a:srgbClr val="0055A0"/>
            </a:solidFill>
          </a:endParaRPr>
        </a:p>
      </dsp:txBody>
      <dsp:txXfrm>
        <a:off x="795417" y="730124"/>
        <a:ext cx="981145" cy="626978"/>
      </dsp:txXfrm>
    </dsp:sp>
    <dsp:sp modelId="{2FA3C8AE-0B07-4149-925E-D47E4BA1A21B}">
      <dsp:nvSpPr>
        <dsp:cNvPr id="0" name=""/>
        <dsp:cNvSpPr/>
      </dsp:nvSpPr>
      <dsp:spPr>
        <a:xfrm>
          <a:off x="1845573" y="731433"/>
          <a:ext cx="1560901" cy="62436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Evaluate the relevance of the predictor</a:t>
          </a:r>
        </a:p>
      </dsp:txBody>
      <dsp:txXfrm>
        <a:off x="2157753" y="731433"/>
        <a:ext cx="936541" cy="624360"/>
      </dsp:txXfrm>
    </dsp:sp>
    <dsp:sp modelId="{27B61AD7-23B2-6A4E-9854-2E7E56F008D1}">
      <dsp:nvSpPr>
        <dsp:cNvPr id="0" name=""/>
        <dsp:cNvSpPr/>
      </dsp:nvSpPr>
      <dsp:spPr>
        <a:xfrm>
          <a:off x="3187948" y="731433"/>
          <a:ext cx="1560901" cy="62436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Based normally on correlations</a:t>
          </a:r>
        </a:p>
      </dsp:txBody>
      <dsp:txXfrm>
        <a:off x="3500128" y="731433"/>
        <a:ext cx="936541" cy="624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E9466-C465-2341-A047-DB687CA113D7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03996-A731-1D40-B739-85AF62C13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8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55A0"/>
                </a:solidFill>
              </a:rPr>
              <a:t>More</a:t>
            </a:r>
            <a:r>
              <a:rPr lang="en-US" baseline="0" dirty="0">
                <a:solidFill>
                  <a:srgbClr val="0055A0"/>
                </a:solidFill>
              </a:rPr>
              <a:t> formally fits data to a function or a function</a:t>
            </a:r>
            <a:endParaRPr lang="en-US" dirty="0">
              <a:solidFill>
                <a:srgbClr val="0055A0"/>
              </a:solidFill>
            </a:endParaRPr>
          </a:p>
          <a:p>
            <a:r>
              <a:rPr lang="en-US" dirty="0"/>
              <a:t>Adding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BE457-FB45-9847-8EC2-FC29D648CE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4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48AE750-D469-354A-807A-C0203A4815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69255-2ACF-A144-8D1E-83F82848DEF6}" type="slidenum">
              <a:rPr lang="en-US" altLang="en-US"/>
              <a:pPr/>
              <a:t>106</a:t>
            </a:fld>
            <a:endParaRPr lang="en-US" altLang="en-US"/>
          </a:p>
        </p:txBody>
      </p:sp>
      <p:sp>
        <p:nvSpPr>
          <p:cNvPr id="228354" name="Rectangle 2">
            <a:extLst>
              <a:ext uri="{FF2B5EF4-FFF2-40B4-BE49-F238E27FC236}">
                <a16:creationId xmlns:a16="http://schemas.microsoft.com/office/drawing/2014/main" id="{31E9B46E-55D9-704A-89AE-09BDBA8EA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3D5081A0-B261-07E8-F204-147AB313F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4572000"/>
            <a:ext cx="5638800" cy="4800600"/>
          </a:xfrm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0D33773-CE70-6A05-3B0B-F737943BAE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0161-59AF-AB4E-A43E-2D2276741A39}" type="slidenum">
              <a:rPr lang="en-US" altLang="en-US"/>
              <a:pPr/>
              <a:t>108</a:t>
            </a:fld>
            <a:endParaRPr lang="en-US" altLang="en-US"/>
          </a:p>
        </p:txBody>
      </p:sp>
      <p:sp>
        <p:nvSpPr>
          <p:cNvPr id="266242" name="Rectangle 2">
            <a:extLst>
              <a:ext uri="{FF2B5EF4-FFF2-40B4-BE49-F238E27FC236}">
                <a16:creationId xmlns:a16="http://schemas.microsoft.com/office/drawing/2014/main" id="{F5AD9E24-F704-C792-11A4-AAC8C5AC71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5650"/>
            <a:ext cx="4965700" cy="372427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266243" name="Rectangle 3">
            <a:extLst>
              <a:ext uri="{FF2B5EF4-FFF2-40B4-BE49-F238E27FC236}">
                <a16:creationId xmlns:a16="http://schemas.microsoft.com/office/drawing/2014/main" id="{3F20CB83-E6A9-BC9B-F5AA-1AD6F8471C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4733925"/>
            <a:ext cx="4908550" cy="4486275"/>
          </a:xfrm>
          <a:ln/>
        </p:spPr>
        <p:txBody>
          <a:bodyPr lIns="92075" tIns="46038" rIns="92075" bIns="4603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F30FCF8-FD2F-008B-C19C-2C3C79D5D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EC6B3F-310E-924B-ACBB-19173CB7CFE3}" type="slidenum">
              <a:rPr lang="en-US" altLang="en-US"/>
              <a:pPr/>
              <a:t>109</a:t>
            </a:fld>
            <a:endParaRPr lang="en-US" altLang="en-US"/>
          </a:p>
        </p:txBody>
      </p:sp>
      <p:sp>
        <p:nvSpPr>
          <p:cNvPr id="268290" name="Rectangle 2">
            <a:extLst>
              <a:ext uri="{FF2B5EF4-FFF2-40B4-BE49-F238E27FC236}">
                <a16:creationId xmlns:a16="http://schemas.microsoft.com/office/drawing/2014/main" id="{DED3FC44-AC03-66EE-02FD-D1572D1839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5650"/>
            <a:ext cx="4965700" cy="372427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751ACBC3-3E2A-862A-EFD0-CF2B42E71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4733925"/>
            <a:ext cx="4908550" cy="4486275"/>
          </a:xfrm>
          <a:ln/>
        </p:spPr>
        <p:txBody>
          <a:bodyPr lIns="92075" tIns="46038" rIns="92075" bIns="4603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4CD84D1-8A9D-1A19-AC92-DC0DEC1E22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A212BC-B3D5-FB4F-981B-E808F2C1D3DB}" type="slidenum">
              <a:rPr lang="en-US" altLang="en-US"/>
              <a:pPr/>
              <a:t>110</a:t>
            </a:fld>
            <a:endParaRPr lang="en-US" altLang="en-US"/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06BB27C3-25D4-2136-3322-A61CE95EEB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5650"/>
            <a:ext cx="4965700" cy="372427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319E13B3-B5AD-C71E-02A9-6A8F378E0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4733925"/>
            <a:ext cx="4908550" cy="4486275"/>
          </a:xfrm>
          <a:ln/>
        </p:spPr>
        <p:txBody>
          <a:bodyPr lIns="92075" tIns="46038" rIns="92075" bIns="4603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58D93E7-4948-477F-3ED3-32A5863677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D5F1AA-E387-6E48-92F8-878D14DF943A}" type="slidenum">
              <a:rPr lang="en-US" altLang="en-US"/>
              <a:pPr/>
              <a:t>114</a:t>
            </a:fld>
            <a:endParaRPr lang="en-US" altLang="en-US"/>
          </a:p>
        </p:txBody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8A072E86-5E18-759C-7DD3-FCDC47DBBC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ACF50F84-AB52-D793-698A-78EE6FEC99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975FCB-5026-B439-6FBB-D30151F0AA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07ABB1-4BF6-BE4E-964D-CBB812F6B992}" type="slidenum">
              <a:rPr lang="en-US" altLang="en-US"/>
              <a:pPr/>
              <a:t>115</a:t>
            </a:fld>
            <a:endParaRPr lang="en-US" altLang="en-US"/>
          </a:p>
        </p:txBody>
      </p:sp>
      <p:sp>
        <p:nvSpPr>
          <p:cNvPr id="282626" name="Rectangle 2">
            <a:extLst>
              <a:ext uri="{FF2B5EF4-FFF2-40B4-BE49-F238E27FC236}">
                <a16:creationId xmlns:a16="http://schemas.microsoft.com/office/drawing/2014/main" id="{5DB54D31-2B65-24FB-0B5F-98740A01FD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5650"/>
            <a:ext cx="4965700" cy="372427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1635D4CB-72E7-3967-9B5F-3D038EEBFE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4733925"/>
            <a:ext cx="4908550" cy="4486275"/>
          </a:xfrm>
          <a:ln/>
        </p:spPr>
        <p:txBody>
          <a:bodyPr lIns="92075" tIns="46038" rIns="92075" bIns="4603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problem (</a:t>
            </a:r>
            <a:r>
              <a:rPr lang="en-US" dirty="0" err="1"/>
              <a:t>xor</a:t>
            </a:r>
            <a:r>
              <a:rPr lang="en-US" dirty="0"/>
              <a:t> example)</a:t>
            </a:r>
          </a:p>
          <a:p>
            <a:r>
              <a:rPr lang="en-US" dirty="0"/>
              <a:t>segue way</a:t>
            </a:r>
            <a:r>
              <a:rPr lang="en-US" baseline="0" dirty="0"/>
              <a:t> into wrappers by asking what is "dumb" </a:t>
            </a:r>
            <a:r>
              <a:rPr lang="en-US" baseline="0" dirty="0" err="1"/>
              <a:t>alg</a:t>
            </a:r>
            <a:r>
              <a:rPr lang="en-US" baseline="0" dirty="0"/>
              <a:t> for best features subset for a "specific </a:t>
            </a:r>
            <a:r>
              <a:rPr lang="en-US" baseline="0" dirty="0" err="1"/>
              <a:t>alg</a:t>
            </a:r>
            <a:r>
              <a:rPr lang="en-US" baseline="0" dirty="0"/>
              <a:t>/task" (highlight the specific </a:t>
            </a:r>
            <a:r>
              <a:rPr lang="en-US" baseline="0" dirty="0" err="1"/>
              <a:t>alg</a:t>
            </a:r>
            <a:r>
              <a:rPr lang="en-US" baseline="0" dirty="0"/>
              <a:t> difference)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0D9CD5-BDB9-6B4F-9C9D-9924477A2978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use – know this one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0D9CD5-BDB9-6B4F-9C9D-9924477A2978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08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search could miss important</a:t>
            </a:r>
            <a:r>
              <a:rPr lang="en-US" baseline="0" dirty="0"/>
              <a:t> higher order combinations.  Backward search more robust to the higher order problem, since </a:t>
            </a:r>
            <a:r>
              <a:rPr lang="en-US" baseline="0" dirty="0" err="1"/>
              <a:t>acc</a:t>
            </a:r>
            <a:r>
              <a:rPr lang="en-US" baseline="0" dirty="0"/>
              <a:t> will drop if we drop an important feature which may have not been selected in forward.</a:t>
            </a:r>
          </a:p>
          <a:p>
            <a:r>
              <a:rPr lang="en-US" baseline="0" dirty="0"/>
              <a:t>Show a little example of each with values for 4 total features and when it would stop.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0D9CD5-BDB9-6B4F-9C9D-9924477A2978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9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en-US" baseline="0" dirty="0"/>
              <a:t>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BE457-FB45-9847-8EC2-FC29D648CE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6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55A0"/>
                </a:solidFill>
              </a:rPr>
              <a:t>Random Forest (tree based) MARS and LASSO internally perform predictor selection</a:t>
            </a:r>
            <a:endParaRPr lang="en-US" sz="1400" dirty="0">
              <a:solidFill>
                <a:srgbClr val="2D9DFF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BE457-FB45-9847-8EC2-FC29D648CE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79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55A0"/>
                </a:solidFill>
              </a:rPr>
              <a:t>there</a:t>
            </a:r>
            <a:r>
              <a:rPr lang="en-US" sz="1400" baseline="0" dirty="0">
                <a:solidFill>
                  <a:srgbClr val="0055A0"/>
                </a:solidFill>
              </a:rPr>
              <a:t> is no one single model that will works better than any other a priory</a:t>
            </a:r>
            <a:endParaRPr lang="en-US" sz="1400" dirty="0">
              <a:solidFill>
                <a:srgbClr val="2D9D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BE457-FB45-9847-8EC2-FC29D648CE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79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9D526A1E-A512-F084-6152-DAE25921B3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B0FAE4B9-BA9A-B6B3-9609-0533190006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Times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3CE4C093-E5F2-FE0E-1243-95D1AF667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fld id="{A2E79418-E594-6B42-8053-C477C18F69EE}" type="slidenum">
              <a:rPr lang="en-GB" altLang="ko-KR" sz="1200"/>
              <a:pPr/>
              <a:t>24</a:t>
            </a:fld>
            <a:endParaRPr lang="en-GB" altLang="ko-KR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3C105246-3BBB-DF69-6508-574E9EA7A0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4131BEF4-FED6-364C-EED0-93EDE164E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Times" charset="0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B3167963-2193-2147-EC76-F02D239DE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fld id="{2E4A364D-3FF7-DD40-B2C2-145A2DB21007}" type="slidenum">
              <a:rPr lang="en-GB" altLang="ko-KR" sz="1200"/>
              <a:pPr/>
              <a:t>25</a:t>
            </a:fld>
            <a:endParaRPr lang="en-GB" altLang="ko-KR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8A8056FD-9879-462C-1F7D-FDAA4C170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3262FC99-4FE6-387D-2D16-3DBEF372D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Times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FE61A4AC-982B-56B6-0CA6-8CB714442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fld id="{4E749AEB-A37B-134B-BD8D-2446D0EC12FB}" type="slidenum">
              <a:rPr lang="en-GB" altLang="ko-KR" sz="1200"/>
              <a:pPr/>
              <a:t>26</a:t>
            </a:fld>
            <a:endParaRPr lang="en-GB" altLang="ko-KR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21E8EFA-D710-6CF9-AF2B-DB3EC2B241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105461-00CB-F948-9367-094253969C33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787458" name="Rectangle 2">
            <a:extLst>
              <a:ext uri="{FF2B5EF4-FFF2-40B4-BE49-F238E27FC236}">
                <a16:creationId xmlns:a16="http://schemas.microsoft.com/office/drawing/2014/main" id="{BB65B4D1-AE99-0AB5-0E7E-94126FD65A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33913" cy="3475038"/>
          </a:xfrm>
          <a:ln/>
        </p:spPr>
      </p:sp>
      <p:sp>
        <p:nvSpPr>
          <p:cNvPr id="787459" name="Rectangle 3">
            <a:extLst>
              <a:ext uri="{FF2B5EF4-FFF2-40B4-BE49-F238E27FC236}">
                <a16:creationId xmlns:a16="http://schemas.microsoft.com/office/drawing/2014/main" id="{5BDB714F-8D0B-AAF0-B577-3A295CF36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02138"/>
            <a:ext cx="5133975" cy="4173537"/>
          </a:xfrm>
        </p:spPr>
        <p:txBody>
          <a:bodyPr lIns="91394" tIns="45696" rIns="91394" bIns="45696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B4BBF28-BF21-874D-4B1C-E8611F793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CDA0E2-FEEC-D541-BCDF-18E136CEDACE}" type="slidenum">
              <a:rPr lang="en-US" altLang="en-US"/>
              <a:pPr/>
              <a:t>104</a:t>
            </a:fld>
            <a:endParaRPr lang="en-US" altLang="en-US"/>
          </a:p>
        </p:txBody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0D6AC82A-DD85-CE09-3EB2-EE367A067D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0777BAF5-6364-A9AA-5FD6-FDBC7D6959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735513"/>
            <a:ext cx="5638800" cy="4789487"/>
          </a:xfrm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8010-569A-E236-05E1-09B7DD826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8E74-09CD-EA64-6D58-2BA00731D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0250-6469-6DDD-45C1-9225E6B6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DFA6F-C245-5EA8-A778-5CFA1D08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4F2CB-FBF2-F53D-A9D3-26B22FF8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4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FF65-C49D-70B5-3626-E6B0EDAC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66B81-0681-1E31-0504-422505B1F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2E320-F0E4-C12D-6225-6E078C25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8F493-E05E-17D7-F5D0-5E1BB82B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D374-2F85-D393-4EF1-22140DED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1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892965-1D88-8748-7888-53E587CBE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3F25-0706-BC4E-2C62-8AAFFD12D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0F568-B6A8-0C26-D647-73CBFC63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94C6B-63F1-3DDD-4911-4F8CC340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DDECF-8763-D989-4EF8-DD68E16B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6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F461-DBD0-EF39-3147-739B230EF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1E407-9A52-EE78-951F-BB0DB44D45D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567C4-FAC1-55BE-9DCF-F16458EF7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4902A-1AF1-CAAE-D64B-0EC571C6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7BD48-60CB-4553-FD5F-879DAEFC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C799E-D0D8-7914-9EF2-37E72C59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B2A3DC5E-EF11-1B40-A7E3-471B4343AB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3341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7921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31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5708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38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05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01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95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23BA-508A-E42C-42F6-32094389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A168-A830-AFA7-5FDC-D874CC87E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175E5-F488-63B3-B5C6-35BBAE74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DBCDE-2BAF-93A3-C502-BB3E7B162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10678-6B1D-033B-8D14-039A3F50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2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9487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23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0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7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951" y="982293"/>
            <a:ext cx="9448093" cy="518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6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993636" y="3475805"/>
            <a:ext cx="4204729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rgbClr val="0052D6"/>
                </a:solidFill>
                <a:latin typeface="Tahoma"/>
                <a:cs typeface="Tahoma"/>
              </a:defRPr>
            </a:lvl1pPr>
          </a:lstStyle>
          <a:p>
            <a:pPr marL="75503">
              <a:lnSpc>
                <a:spcPts val="2091"/>
              </a:lnSpc>
            </a:pPr>
            <a:fld id="{81D60167-4931-47E6-BA6A-407CBD079E47}" type="slidenum">
              <a:rPr lang="en-IN" spc="-99" smtClean="0"/>
              <a:pPr marL="75503">
                <a:lnSpc>
                  <a:spcPts val="2091"/>
                </a:lnSpc>
              </a:pPr>
              <a:t>‹#›</a:t>
            </a:fld>
            <a:endParaRPr lang="en-IN" spc="-99" dirty="0"/>
          </a:p>
        </p:txBody>
      </p:sp>
    </p:spTree>
    <p:extLst>
      <p:ext uri="{BB962C8B-B14F-4D97-AF65-F5344CB8AC3E}">
        <p14:creationId xmlns:p14="http://schemas.microsoft.com/office/powerpoint/2010/main" val="1831294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777" y="205508"/>
            <a:ext cx="5907914" cy="426912"/>
          </a:xfrm>
        </p:spPr>
        <p:txBody>
          <a:bodyPr lIns="0" tIns="0" rIns="0" bIns="0"/>
          <a:lstStyle>
            <a:lvl1pPr>
              <a:defRPr sz="2774" b="1" i="0">
                <a:solidFill>
                  <a:srgbClr val="0052D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6292" y="1168764"/>
            <a:ext cx="8571345" cy="305020"/>
          </a:xfrm>
        </p:spPr>
        <p:txBody>
          <a:bodyPr lIns="0" tIns="0" rIns="0" bIns="0"/>
          <a:lstStyle>
            <a:lvl1pPr>
              <a:defRPr sz="1982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rgbClr val="0052D6"/>
                </a:solidFill>
                <a:latin typeface="Tahoma"/>
                <a:cs typeface="Tahoma"/>
              </a:defRPr>
            </a:lvl1pPr>
          </a:lstStyle>
          <a:p>
            <a:pPr marL="75503">
              <a:lnSpc>
                <a:spcPts val="2091"/>
              </a:lnSpc>
            </a:pPr>
            <a:fld id="{81D60167-4931-47E6-BA6A-407CBD079E47}" type="slidenum">
              <a:rPr lang="en-IN" spc="-99" smtClean="0"/>
              <a:pPr marL="75503">
                <a:lnSpc>
                  <a:spcPts val="2091"/>
                </a:lnSpc>
              </a:pPr>
              <a:t>‹#›</a:t>
            </a:fld>
            <a:endParaRPr lang="en-IN" spc="-99" dirty="0"/>
          </a:p>
        </p:txBody>
      </p:sp>
    </p:spTree>
    <p:extLst>
      <p:ext uri="{BB962C8B-B14F-4D97-AF65-F5344CB8AC3E}">
        <p14:creationId xmlns:p14="http://schemas.microsoft.com/office/powerpoint/2010/main" val="23065794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777" y="205508"/>
            <a:ext cx="5907914" cy="426912"/>
          </a:xfrm>
        </p:spPr>
        <p:txBody>
          <a:bodyPr lIns="0" tIns="0" rIns="0" bIns="0"/>
          <a:lstStyle>
            <a:lvl1pPr>
              <a:defRPr sz="2774" b="1" i="0">
                <a:solidFill>
                  <a:srgbClr val="0052D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19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19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rgbClr val="0052D6"/>
                </a:solidFill>
                <a:latin typeface="Tahoma"/>
                <a:cs typeface="Tahoma"/>
              </a:defRPr>
            </a:lvl1pPr>
          </a:lstStyle>
          <a:p>
            <a:pPr marL="75503">
              <a:lnSpc>
                <a:spcPts val="2091"/>
              </a:lnSpc>
            </a:pPr>
            <a:fld id="{81D60167-4931-47E6-BA6A-407CBD079E47}" type="slidenum">
              <a:rPr lang="en-IN" spc="-99" smtClean="0"/>
              <a:pPr marL="75503">
                <a:lnSpc>
                  <a:spcPts val="2091"/>
                </a:lnSpc>
              </a:pPr>
              <a:t>‹#›</a:t>
            </a:fld>
            <a:endParaRPr lang="en-IN" spc="-99" dirty="0"/>
          </a:p>
        </p:txBody>
      </p:sp>
    </p:spTree>
    <p:extLst>
      <p:ext uri="{BB962C8B-B14F-4D97-AF65-F5344CB8AC3E}">
        <p14:creationId xmlns:p14="http://schemas.microsoft.com/office/powerpoint/2010/main" val="3470092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777" y="205508"/>
            <a:ext cx="5907914" cy="426912"/>
          </a:xfrm>
        </p:spPr>
        <p:txBody>
          <a:bodyPr lIns="0" tIns="0" rIns="0" bIns="0"/>
          <a:lstStyle>
            <a:lvl1pPr>
              <a:defRPr sz="2774" b="1" i="0">
                <a:solidFill>
                  <a:srgbClr val="0052D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rgbClr val="0052D6"/>
                </a:solidFill>
                <a:latin typeface="Tahoma"/>
                <a:cs typeface="Tahoma"/>
              </a:defRPr>
            </a:lvl1pPr>
          </a:lstStyle>
          <a:p>
            <a:pPr marL="75503">
              <a:lnSpc>
                <a:spcPts val="2091"/>
              </a:lnSpc>
            </a:pPr>
            <a:fld id="{81D60167-4931-47E6-BA6A-407CBD079E47}" type="slidenum">
              <a:rPr lang="en-IN" spc="-99" smtClean="0"/>
              <a:pPr marL="75503">
                <a:lnSpc>
                  <a:spcPts val="2091"/>
                </a:lnSpc>
              </a:pPr>
              <a:t>‹#›</a:t>
            </a:fld>
            <a:endParaRPr lang="en-IN" spc="-99" dirty="0"/>
          </a:p>
        </p:txBody>
      </p:sp>
    </p:spTree>
    <p:extLst>
      <p:ext uri="{BB962C8B-B14F-4D97-AF65-F5344CB8AC3E}">
        <p14:creationId xmlns:p14="http://schemas.microsoft.com/office/powerpoint/2010/main" val="16254596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rgbClr val="0052D6"/>
                </a:solidFill>
                <a:latin typeface="Tahoma"/>
                <a:cs typeface="Tahoma"/>
              </a:defRPr>
            </a:lvl1pPr>
          </a:lstStyle>
          <a:p>
            <a:pPr marL="75503">
              <a:lnSpc>
                <a:spcPts val="2091"/>
              </a:lnSpc>
            </a:pPr>
            <a:fld id="{81D60167-4931-47E6-BA6A-407CBD079E47}" type="slidenum">
              <a:rPr lang="en-IN" spc="-99" smtClean="0"/>
              <a:pPr marL="75503">
                <a:lnSpc>
                  <a:spcPts val="2091"/>
                </a:lnSpc>
              </a:pPr>
              <a:t>‹#›</a:t>
            </a:fld>
            <a:endParaRPr lang="en-IN" spc="-99" dirty="0"/>
          </a:p>
        </p:txBody>
      </p:sp>
    </p:spTree>
    <p:extLst>
      <p:ext uri="{BB962C8B-B14F-4D97-AF65-F5344CB8AC3E}">
        <p14:creationId xmlns:p14="http://schemas.microsoft.com/office/powerpoint/2010/main" val="52230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2828-F9DD-A174-FDDF-0276338E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05D8E-F80D-E985-1DD5-25B627BEF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5AE02-2144-1319-E95C-CA9BCDA2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398BB-67DE-A120-0137-40E1C2E2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A82D4-7990-CEFA-FAF5-684B8C31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8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E5E6-3274-A097-3D81-A112B601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C0213-D7C4-19C1-043F-CB6CA54F4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8E503-120C-F1C0-716E-C3BA93147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6C969-51BE-2B62-69FE-BAD124E1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53FDC-1F70-D54C-FB43-DDB3FF4C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84567-C597-E45A-FDA1-715DFA95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3F7D-00AF-6E74-A124-673EEFAE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43698-CA0B-174F-A0E9-E6FB82A41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93DD3-0A25-644A-E1EE-C4533CECC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8D1A3-7D5E-09CC-E0DB-FE50BD16B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8CDD5-8600-29E2-371D-FFFA8B54D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B023A-8DE8-4E39-F5ED-16566864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D79E45-BA9B-8C40-B493-24EF4E72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0D502A-D982-B8A7-A457-ADB9FA52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87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C7F0-175B-EA74-15FA-5A56714D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89108-DEE2-AF2A-37D1-2E9A4633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5BF44-0EBA-AB99-C7E7-0D45AECB6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2FE6A-D499-73DE-C72D-F812C482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6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26F2D-570C-0A29-0587-661629A3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2B609-47C9-E8F2-606A-3C660FE9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DB38A-D48A-0AAC-019B-8DE25243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9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C6A4-4F9C-895D-0F66-FF8943F3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7802-CB44-4DD6-C79C-1FEF15346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B6BBB-5165-4861-9799-595749297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80500-AF69-A98C-07A8-44269F2B3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6F961-FE67-145B-8910-081F6409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7BE2-E3B7-35AC-7795-B04B78DB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8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34A7-478E-7EE7-5796-DA565E47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ADB23-E684-079D-C0C2-A844710B4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C7DA9-4929-DD38-86D4-E3C3A6CAD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ACDF5-E1C3-5B8A-06A0-54F56278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1101D-C399-B4F9-77AB-5A235C0F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9C682-4BB5-35FB-1C25-9B5A0656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1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9877F-C4F3-2FC5-6733-00A846B9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C84B6-FD27-F114-DFBA-07185034F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B4E2-03A9-6983-4B5F-656205C5C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9012A-8849-674C-9A2B-95743F3EF26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B0824-A062-F604-6A7E-024447EBF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92A4-02EF-99BF-CCC2-AA9FFB8B4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FCE2-719A-B44C-96F1-0FC69EB1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890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777" y="205508"/>
            <a:ext cx="590791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052D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6292" y="1168764"/>
            <a:ext cx="857134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10679" y="6307181"/>
            <a:ext cx="537388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82" b="0" i="0">
                <a:solidFill>
                  <a:srgbClr val="0052D6"/>
                </a:solidFill>
                <a:latin typeface="Tahoma"/>
                <a:cs typeface="Tahoma"/>
              </a:defRPr>
            </a:lvl1pPr>
          </a:lstStyle>
          <a:p>
            <a:pPr marL="75503">
              <a:lnSpc>
                <a:spcPts val="2091"/>
              </a:lnSpc>
            </a:pPr>
            <a:fld id="{81D60167-4931-47E6-BA6A-407CBD079E47}" type="slidenum">
              <a:rPr lang="en-IN" spc="-99" smtClean="0"/>
              <a:pPr marL="75503">
                <a:lnSpc>
                  <a:spcPts val="2091"/>
                </a:lnSpc>
              </a:pPr>
              <a:t>‹#›</a:t>
            </a:fld>
            <a:endParaRPr lang="en-IN" spc="-99" dirty="0"/>
          </a:p>
        </p:txBody>
      </p:sp>
    </p:spTree>
    <p:extLst>
      <p:ext uri="{BB962C8B-B14F-4D97-AF65-F5344CB8AC3E}">
        <p14:creationId xmlns:p14="http://schemas.microsoft.com/office/powerpoint/2010/main" val="268178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06033">
        <a:defRPr>
          <a:latin typeface="+mn-lt"/>
          <a:ea typeface="+mn-ea"/>
          <a:cs typeface="+mn-cs"/>
        </a:defRPr>
      </a:lvl2pPr>
      <a:lvl3pPr marL="1812066">
        <a:defRPr>
          <a:latin typeface="+mn-lt"/>
          <a:ea typeface="+mn-ea"/>
          <a:cs typeface="+mn-cs"/>
        </a:defRPr>
      </a:lvl3pPr>
      <a:lvl4pPr marL="2718100">
        <a:defRPr>
          <a:latin typeface="+mn-lt"/>
          <a:ea typeface="+mn-ea"/>
          <a:cs typeface="+mn-cs"/>
        </a:defRPr>
      </a:lvl4pPr>
      <a:lvl5pPr marL="3624133">
        <a:defRPr>
          <a:latin typeface="+mn-lt"/>
          <a:ea typeface="+mn-ea"/>
          <a:cs typeface="+mn-cs"/>
        </a:defRPr>
      </a:lvl5pPr>
      <a:lvl6pPr marL="4530166">
        <a:defRPr>
          <a:latin typeface="+mn-lt"/>
          <a:ea typeface="+mn-ea"/>
          <a:cs typeface="+mn-cs"/>
        </a:defRPr>
      </a:lvl6pPr>
      <a:lvl7pPr marL="5436199">
        <a:defRPr>
          <a:latin typeface="+mn-lt"/>
          <a:ea typeface="+mn-ea"/>
          <a:cs typeface="+mn-cs"/>
        </a:defRPr>
      </a:lvl7pPr>
      <a:lvl8pPr marL="6342233">
        <a:defRPr>
          <a:latin typeface="+mn-lt"/>
          <a:ea typeface="+mn-ea"/>
          <a:cs typeface="+mn-cs"/>
        </a:defRPr>
      </a:lvl8pPr>
      <a:lvl9pPr marL="72482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06033">
        <a:defRPr>
          <a:latin typeface="+mn-lt"/>
          <a:ea typeface="+mn-ea"/>
          <a:cs typeface="+mn-cs"/>
        </a:defRPr>
      </a:lvl2pPr>
      <a:lvl3pPr marL="1812066">
        <a:defRPr>
          <a:latin typeface="+mn-lt"/>
          <a:ea typeface="+mn-ea"/>
          <a:cs typeface="+mn-cs"/>
        </a:defRPr>
      </a:lvl3pPr>
      <a:lvl4pPr marL="2718100">
        <a:defRPr>
          <a:latin typeface="+mn-lt"/>
          <a:ea typeface="+mn-ea"/>
          <a:cs typeface="+mn-cs"/>
        </a:defRPr>
      </a:lvl4pPr>
      <a:lvl5pPr marL="3624133">
        <a:defRPr>
          <a:latin typeface="+mn-lt"/>
          <a:ea typeface="+mn-ea"/>
          <a:cs typeface="+mn-cs"/>
        </a:defRPr>
      </a:lvl5pPr>
      <a:lvl6pPr marL="4530166">
        <a:defRPr>
          <a:latin typeface="+mn-lt"/>
          <a:ea typeface="+mn-ea"/>
          <a:cs typeface="+mn-cs"/>
        </a:defRPr>
      </a:lvl6pPr>
      <a:lvl7pPr marL="5436199">
        <a:defRPr>
          <a:latin typeface="+mn-lt"/>
          <a:ea typeface="+mn-ea"/>
          <a:cs typeface="+mn-cs"/>
        </a:defRPr>
      </a:lvl7pPr>
      <a:lvl8pPr marL="6342233">
        <a:defRPr>
          <a:latin typeface="+mn-lt"/>
          <a:ea typeface="+mn-ea"/>
          <a:cs typeface="+mn-cs"/>
        </a:defRPr>
      </a:lvl8pPr>
      <a:lvl9pPr marL="724826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DC9-C01C-A826-52CE-417BE337A6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Machine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DD34F-9BF9-E60E-6CA4-EA25860FD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1800" b="1" dirty="0"/>
          </a:p>
          <a:p>
            <a:r>
              <a:rPr lang="en-US" b="1" dirty="0"/>
              <a:t>UNIT-I</a:t>
            </a:r>
            <a:r>
              <a:rPr lang="en-US" dirty="0"/>
              <a:t>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200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9072C05-06ED-6E44-0187-9543E7AA2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Magic?</a:t>
            </a:r>
            <a:r>
              <a:rPr lang="en-US" altLang="en-US"/>
              <a:t> 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B6A2A96E-4902-F7B0-B339-CC374DD4B47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0"/>
            <a:ext cx="4495800" cy="45720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/>
              <a:t>No, more like gardening</a:t>
            </a:r>
          </a:p>
          <a:p>
            <a:pPr>
              <a:buFontTx/>
              <a:buNone/>
            </a:pPr>
            <a:endParaRPr lang="en-US" altLang="en-US" b="1"/>
          </a:p>
          <a:p>
            <a:r>
              <a:rPr lang="en-US" altLang="en-US" b="1">
                <a:solidFill>
                  <a:srgbClr val="FFCC00"/>
                </a:solidFill>
              </a:rPr>
              <a:t>Seeds</a:t>
            </a:r>
            <a:r>
              <a:rPr lang="en-US" altLang="en-US"/>
              <a:t> = Algorithms</a:t>
            </a:r>
          </a:p>
          <a:p>
            <a:r>
              <a:rPr lang="en-US" altLang="en-US" b="1">
                <a:solidFill>
                  <a:srgbClr val="996633"/>
                </a:solidFill>
              </a:rPr>
              <a:t>Nutrients</a:t>
            </a:r>
            <a:r>
              <a:rPr lang="en-US" altLang="en-US"/>
              <a:t> = Data</a:t>
            </a:r>
          </a:p>
          <a:p>
            <a:r>
              <a:rPr lang="en-US" altLang="en-US" b="1">
                <a:solidFill>
                  <a:srgbClr val="FF3300"/>
                </a:solidFill>
              </a:rPr>
              <a:t>Gardener</a:t>
            </a:r>
            <a:r>
              <a:rPr lang="en-US" altLang="en-US"/>
              <a:t> = You</a:t>
            </a:r>
          </a:p>
          <a:p>
            <a:r>
              <a:rPr lang="en-US" altLang="en-US" b="1">
                <a:solidFill>
                  <a:srgbClr val="33CC33"/>
                </a:solidFill>
              </a:rPr>
              <a:t>Plants</a:t>
            </a:r>
            <a:r>
              <a:rPr lang="en-US" altLang="en-US"/>
              <a:t> = Programs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6A3B7C4-D7DD-2385-C5CD-E22203B79F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5576" y="1524000"/>
            <a:ext cx="3351213" cy="4648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486C5A2-2F9B-97DB-CE1B-11235573C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 example ...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F58B6931-AF79-92CA-7A60-2DC44F26C2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Categorical data are commonly summarized using “</a:t>
            </a:r>
            <a:r>
              <a:rPr lang="en-US" altLang="en-US" b="1">
                <a:solidFill>
                  <a:schemeClr val="accent2"/>
                </a:solidFill>
              </a:rPr>
              <a:t>percentages</a:t>
            </a:r>
            <a:r>
              <a:rPr lang="en-US" altLang="en-US"/>
              <a:t>” (or “</a:t>
            </a:r>
            <a:r>
              <a:rPr lang="en-US" altLang="en-US" b="1">
                <a:solidFill>
                  <a:schemeClr val="accent2"/>
                </a:solidFill>
              </a:rPr>
              <a:t>proportions</a:t>
            </a:r>
            <a:r>
              <a:rPr lang="en-US" altLang="en-US"/>
              <a:t>”).</a:t>
            </a:r>
          </a:p>
          <a:p>
            <a:pPr lvl="1"/>
            <a:r>
              <a:rPr lang="en-US" altLang="en-US"/>
              <a:t>11% of students have a tattoo</a:t>
            </a:r>
          </a:p>
          <a:p>
            <a:pPr lvl="1"/>
            <a:r>
              <a:rPr lang="en-US" altLang="en-US"/>
              <a:t>2%, 33%, 39%, and 26% of the students in class are, respectively, freshmen, sophomores, juniors, and seniors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B1C4437D-718A-8928-1A0B-B7C6386C81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And for example …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EE24112B-49DE-79AF-5FC0-23468D955F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Measurement data are typically summarized using “</a:t>
            </a:r>
            <a:r>
              <a:rPr lang="en-US" altLang="en-US" b="1">
                <a:solidFill>
                  <a:schemeClr val="accent2"/>
                </a:solidFill>
              </a:rPr>
              <a:t>averages</a:t>
            </a:r>
            <a:r>
              <a:rPr lang="en-US" altLang="en-US"/>
              <a:t>” (or “</a:t>
            </a:r>
            <a:r>
              <a:rPr lang="en-US" altLang="en-US" b="1">
                <a:solidFill>
                  <a:schemeClr val="accent2"/>
                </a:solidFill>
              </a:rPr>
              <a:t>means</a:t>
            </a:r>
            <a:r>
              <a:rPr lang="en-US" altLang="en-US"/>
              <a:t>”).</a:t>
            </a:r>
          </a:p>
          <a:p>
            <a:pPr lvl="1"/>
            <a:r>
              <a:rPr lang="en-US" altLang="en-US"/>
              <a:t>Average number of siblings Fall 1998 Stat 250 students have is 1.9.</a:t>
            </a:r>
          </a:p>
          <a:p>
            <a:pPr lvl="1"/>
            <a:r>
              <a:rPr lang="en-US" altLang="en-US"/>
              <a:t>Average weight of male Fall 1998 Stat 250 students is 173 pounds.</a:t>
            </a:r>
          </a:p>
          <a:p>
            <a:pPr lvl="1"/>
            <a:r>
              <a:rPr lang="en-US" altLang="en-US"/>
              <a:t>Average weight of female Fall 1998 Stat 250 students is 138 pounds.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747A3E9-EB43-BD38-E8CD-06628A9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CS590D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89141F9-2EA7-14B6-E4A0-6EFE1D24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CD2B2-90FF-B34C-8499-257F1EDAAD96}" type="slidenum">
              <a:rPr lang="en-US" altLang="en-US"/>
              <a:pPr/>
              <a:t>102</a:t>
            </a:fld>
            <a:endParaRPr lang="en-US" altLang="en-US"/>
          </a:p>
        </p:txBody>
      </p:sp>
      <p:grpSp>
        <p:nvGrpSpPr>
          <p:cNvPr id="797698" name="Group 2">
            <a:extLst>
              <a:ext uri="{FF2B5EF4-FFF2-40B4-BE49-F238E27FC236}">
                <a16:creationId xmlns:a16="http://schemas.microsoft.com/office/drawing/2014/main" id="{279D9B63-F385-1D29-6765-AC272509BD22}"/>
              </a:ext>
            </a:extLst>
          </p:cNvPr>
          <p:cNvGrpSpPr>
            <a:grpSpLocks/>
          </p:cNvGrpSpPr>
          <p:nvPr/>
        </p:nvGrpSpPr>
        <p:grpSpPr bwMode="auto">
          <a:xfrm>
            <a:off x="2500424" y="345281"/>
            <a:ext cx="8305800" cy="6167438"/>
            <a:chOff x="-2" y="-2"/>
            <a:chExt cx="3890" cy="5274"/>
          </a:xfrm>
        </p:grpSpPr>
        <p:grpSp>
          <p:nvGrpSpPr>
            <p:cNvPr id="797699" name="Group 3">
              <a:extLst>
                <a:ext uri="{FF2B5EF4-FFF2-40B4-BE49-F238E27FC236}">
                  <a16:creationId xmlns:a16="http://schemas.microsoft.com/office/drawing/2014/main" id="{0CD7671A-160A-C10C-5011-9BF81595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886" cy="5270"/>
              <a:chOff x="0" y="0"/>
              <a:chExt cx="3886" cy="5270"/>
            </a:xfrm>
          </p:grpSpPr>
          <p:grpSp>
            <p:nvGrpSpPr>
              <p:cNvPr id="797700" name="Group 4">
                <a:extLst>
                  <a:ext uri="{FF2B5EF4-FFF2-40B4-BE49-F238E27FC236}">
                    <a16:creationId xmlns:a16="http://schemas.microsoft.com/office/drawing/2014/main" id="{47B582CD-5A28-A705-95A1-BA503B2A51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684" cy="596"/>
                <a:chOff x="0" y="0"/>
                <a:chExt cx="684" cy="596"/>
              </a:xfrm>
            </p:grpSpPr>
            <p:sp>
              <p:nvSpPr>
                <p:cNvPr id="797701" name="Rectangle 5">
                  <a:extLst>
                    <a:ext uri="{FF2B5EF4-FFF2-40B4-BE49-F238E27FC236}">
                      <a16:creationId xmlns:a16="http://schemas.microsoft.com/office/drawing/2014/main" id="{7916210F-5847-4D1C-1025-824D5DE48B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84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97702" name="Group 6">
                  <a:extLst>
                    <a:ext uri="{FF2B5EF4-FFF2-40B4-BE49-F238E27FC236}">
                      <a16:creationId xmlns:a16="http://schemas.microsoft.com/office/drawing/2014/main" id="{E7154013-EC23-FC7F-3BD6-CA5BDFCAC6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84" cy="596"/>
                  <a:chOff x="0" y="0"/>
                  <a:chExt cx="684" cy="596"/>
                </a:xfrm>
              </p:grpSpPr>
              <p:sp>
                <p:nvSpPr>
                  <p:cNvPr id="797703" name="Rectangle 7">
                    <a:extLst>
                      <a:ext uri="{FF2B5EF4-FFF2-40B4-BE49-F238E27FC236}">
                        <a16:creationId xmlns:a16="http://schemas.microsoft.com/office/drawing/2014/main" id="{C6D7F0CA-7BB5-A58E-74A2-5675AB6557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598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Attribute Type</a:t>
                    </a:r>
                    <a:endPara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 eaLnBrk="0" hangingPunct="0"/>
                    <a:endParaRPr lang="en-US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97704" name="Rectangle 8">
                    <a:extLst>
                      <a:ext uri="{FF2B5EF4-FFF2-40B4-BE49-F238E27FC236}">
                        <a16:creationId xmlns:a16="http://schemas.microsoft.com/office/drawing/2014/main" id="{7A0319D6-576A-50DD-D169-DE7C852AD7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84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97705" name="Group 9">
                <a:extLst>
                  <a:ext uri="{FF2B5EF4-FFF2-40B4-BE49-F238E27FC236}">
                    <a16:creationId xmlns:a16="http://schemas.microsoft.com/office/drawing/2014/main" id="{96591E00-B518-A2A8-B2C5-745719B360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4" y="0"/>
                <a:ext cx="1403" cy="596"/>
                <a:chOff x="684" y="0"/>
                <a:chExt cx="1403" cy="596"/>
              </a:xfrm>
            </p:grpSpPr>
            <p:sp>
              <p:nvSpPr>
                <p:cNvPr id="797706" name="Rectangle 10">
                  <a:extLst>
                    <a:ext uri="{FF2B5EF4-FFF2-40B4-BE49-F238E27FC236}">
                      <a16:creationId xmlns:a16="http://schemas.microsoft.com/office/drawing/2014/main" id="{A476BD0D-1DE0-12A9-0E03-4C9DE2C4E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" y="0"/>
                  <a:ext cx="1403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97707" name="Group 11">
                  <a:extLst>
                    <a:ext uri="{FF2B5EF4-FFF2-40B4-BE49-F238E27FC236}">
                      <a16:creationId xmlns:a16="http://schemas.microsoft.com/office/drawing/2014/main" id="{FE989F03-3DE9-55FF-81B1-854243F7F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4" y="0"/>
                  <a:ext cx="1403" cy="596"/>
                  <a:chOff x="684" y="0"/>
                  <a:chExt cx="1403" cy="596"/>
                </a:xfrm>
              </p:grpSpPr>
              <p:sp>
                <p:nvSpPr>
                  <p:cNvPr id="797708" name="Rectangle 12">
                    <a:extLst>
                      <a:ext uri="{FF2B5EF4-FFF2-40B4-BE49-F238E27FC236}">
                        <a16:creationId xmlns:a16="http://schemas.microsoft.com/office/drawing/2014/main" id="{8AB4A53A-F748-DC0B-E1E6-DF7EE8AF2F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7" y="0"/>
                    <a:ext cx="1317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Description</a:t>
                    </a:r>
                    <a:endPara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 eaLnBrk="0" hangingPunct="0"/>
                    <a:endParaRPr lang="en-US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97709" name="Rectangle 13">
                    <a:extLst>
                      <a:ext uri="{FF2B5EF4-FFF2-40B4-BE49-F238E27FC236}">
                        <a16:creationId xmlns:a16="http://schemas.microsoft.com/office/drawing/2014/main" id="{12ACED5E-D4C4-110E-DA61-18E67926C9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4" y="0"/>
                    <a:ext cx="1403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97710" name="Group 14">
                <a:extLst>
                  <a:ext uri="{FF2B5EF4-FFF2-40B4-BE49-F238E27FC236}">
                    <a16:creationId xmlns:a16="http://schemas.microsoft.com/office/drawing/2014/main" id="{A918A2B2-5872-E34E-FE3C-AABECA24CB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7" y="0"/>
                <a:ext cx="950" cy="596"/>
                <a:chOff x="2087" y="0"/>
                <a:chExt cx="950" cy="596"/>
              </a:xfrm>
            </p:grpSpPr>
            <p:sp>
              <p:nvSpPr>
                <p:cNvPr id="797711" name="Rectangle 15">
                  <a:extLst>
                    <a:ext uri="{FF2B5EF4-FFF2-40B4-BE49-F238E27FC236}">
                      <a16:creationId xmlns:a16="http://schemas.microsoft.com/office/drawing/2014/main" id="{1B1513EE-333F-7A2A-52A2-A3BD1E66F9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7" y="0"/>
                  <a:ext cx="950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97712" name="Group 16">
                  <a:extLst>
                    <a:ext uri="{FF2B5EF4-FFF2-40B4-BE49-F238E27FC236}">
                      <a16:creationId xmlns:a16="http://schemas.microsoft.com/office/drawing/2014/main" id="{0D05D15D-2602-B4CB-2F79-0BAC5DEF2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87" y="0"/>
                  <a:ext cx="950" cy="596"/>
                  <a:chOff x="2087" y="0"/>
                  <a:chExt cx="950" cy="596"/>
                </a:xfrm>
              </p:grpSpPr>
              <p:sp>
                <p:nvSpPr>
                  <p:cNvPr id="797713" name="Rectangle 17">
                    <a:extLst>
                      <a:ext uri="{FF2B5EF4-FFF2-40B4-BE49-F238E27FC236}">
                        <a16:creationId xmlns:a16="http://schemas.microsoft.com/office/drawing/2014/main" id="{21A795E1-B42E-F225-3C90-5955FFE7DD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30" y="0"/>
                    <a:ext cx="864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Examples</a:t>
                    </a:r>
                    <a:endPara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 eaLnBrk="0" hangingPunct="0"/>
                    <a:endParaRPr lang="en-US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97714" name="Rectangle 18">
                    <a:extLst>
                      <a:ext uri="{FF2B5EF4-FFF2-40B4-BE49-F238E27FC236}">
                        <a16:creationId xmlns:a16="http://schemas.microsoft.com/office/drawing/2014/main" id="{CC08221A-D2BA-B912-D279-D26332F42A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7" y="0"/>
                    <a:ext cx="950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97715" name="Group 19">
                <a:extLst>
                  <a:ext uri="{FF2B5EF4-FFF2-40B4-BE49-F238E27FC236}">
                    <a16:creationId xmlns:a16="http://schemas.microsoft.com/office/drawing/2014/main" id="{B2C9E394-83AA-F014-B845-300A629DE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7" y="0"/>
                <a:ext cx="849" cy="596"/>
                <a:chOff x="3037" y="0"/>
                <a:chExt cx="849" cy="596"/>
              </a:xfrm>
            </p:grpSpPr>
            <p:sp>
              <p:nvSpPr>
                <p:cNvPr id="797716" name="Rectangle 20">
                  <a:extLst>
                    <a:ext uri="{FF2B5EF4-FFF2-40B4-BE49-F238E27FC236}">
                      <a16:creationId xmlns:a16="http://schemas.microsoft.com/office/drawing/2014/main" id="{575835F0-9DC2-98AB-26A6-1BC1EA1B5C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" y="0"/>
                  <a:ext cx="849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97717" name="Group 21">
                  <a:extLst>
                    <a:ext uri="{FF2B5EF4-FFF2-40B4-BE49-F238E27FC236}">
                      <a16:creationId xmlns:a16="http://schemas.microsoft.com/office/drawing/2014/main" id="{E4B81498-220D-AD31-71D1-C83D0FAA08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37" y="0"/>
                  <a:ext cx="849" cy="596"/>
                  <a:chOff x="3037" y="0"/>
                  <a:chExt cx="849" cy="596"/>
                </a:xfrm>
              </p:grpSpPr>
              <p:sp>
                <p:nvSpPr>
                  <p:cNvPr id="797718" name="Rectangle 22">
                    <a:extLst>
                      <a:ext uri="{FF2B5EF4-FFF2-40B4-BE49-F238E27FC236}">
                        <a16:creationId xmlns:a16="http://schemas.microsoft.com/office/drawing/2014/main" id="{3956BC14-ABAD-D5D3-0E64-328887E6D1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0"/>
                    <a:ext cx="763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en-US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Operations</a:t>
                    </a:r>
                    <a:endParaRPr lang="en-US" alt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 eaLnBrk="0" hangingPunct="0"/>
                    <a:endParaRPr lang="en-US" altLang="en-US" sz="240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97719" name="Rectangle 23">
                    <a:extLst>
                      <a:ext uri="{FF2B5EF4-FFF2-40B4-BE49-F238E27FC236}">
                        <a16:creationId xmlns:a16="http://schemas.microsoft.com/office/drawing/2014/main" id="{B4CCDF53-B5A1-5C6C-6F34-4A09FF6ED5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7" y="0"/>
                    <a:ext cx="849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97720" name="Group 24">
                <a:extLst>
                  <a:ext uri="{FF2B5EF4-FFF2-40B4-BE49-F238E27FC236}">
                    <a16:creationId xmlns:a16="http://schemas.microsoft.com/office/drawing/2014/main" id="{C062C441-C609-4DD5-649F-7B216CC731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96"/>
                <a:ext cx="684" cy="1130"/>
                <a:chOff x="0" y="596"/>
                <a:chExt cx="684" cy="1130"/>
              </a:xfrm>
            </p:grpSpPr>
            <p:sp>
              <p:nvSpPr>
                <p:cNvPr id="797721" name="Rectangle 25">
                  <a:extLst>
                    <a:ext uri="{FF2B5EF4-FFF2-40B4-BE49-F238E27FC236}">
                      <a16:creationId xmlns:a16="http://schemas.microsoft.com/office/drawing/2014/main" id="{1EEBA3FE-D790-ADFD-0B3B-D4F0645F08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596"/>
                  <a:ext cx="598" cy="11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Nominal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22" name="Rectangle 26">
                  <a:extLst>
                    <a:ext uri="{FF2B5EF4-FFF2-40B4-BE49-F238E27FC236}">
                      <a16:creationId xmlns:a16="http://schemas.microsoft.com/office/drawing/2014/main" id="{9DF84263-DD99-6330-8848-195CE13CF7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96"/>
                  <a:ext cx="684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23" name="Group 27">
                <a:extLst>
                  <a:ext uri="{FF2B5EF4-FFF2-40B4-BE49-F238E27FC236}">
                    <a16:creationId xmlns:a16="http://schemas.microsoft.com/office/drawing/2014/main" id="{D282F0E0-92FE-C719-6234-3E40962DBD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4" y="596"/>
                <a:ext cx="1403" cy="1130"/>
                <a:chOff x="684" y="596"/>
                <a:chExt cx="1403" cy="1130"/>
              </a:xfrm>
            </p:grpSpPr>
            <p:sp>
              <p:nvSpPr>
                <p:cNvPr id="797724" name="Rectangle 28">
                  <a:extLst>
                    <a:ext uri="{FF2B5EF4-FFF2-40B4-BE49-F238E27FC236}">
                      <a16:creationId xmlns:a16="http://schemas.microsoft.com/office/drawing/2014/main" id="{4F732F4E-EFD7-4F1D-0691-A04DD69AA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7" y="596"/>
                  <a:ext cx="1317" cy="11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The values of a nominal attribute are just different names, i.e., nominal attributes provide only enough information to distinguish one object from another. (=, </a:t>
                  </a:r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  <a:sym typeface="Symbol" pitchFamily="2" charset="2"/>
                    </a:rPr>
                    <a:t></a:t>
                  </a:r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)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2" charset="2"/>
                  </a:endParaRPr>
                </a:p>
                <a:p>
                  <a:pPr eaLnBrk="0" hangingPunct="0"/>
                  <a:endParaRPr lang="en-US" altLang="en-US" sz="1400">
                    <a:latin typeface="Times New Roman" panose="02020603050405020304" pitchFamily="18" charset="0"/>
                    <a:ea typeface="MS Mincho" panose="02020609040205080304" pitchFamily="49" charset="-128"/>
                    <a:sym typeface="Symbol" pitchFamily="2" charset="2"/>
                  </a:endParaRPr>
                </a:p>
              </p:txBody>
            </p:sp>
            <p:sp>
              <p:nvSpPr>
                <p:cNvPr id="797725" name="Rectangle 29">
                  <a:extLst>
                    <a:ext uri="{FF2B5EF4-FFF2-40B4-BE49-F238E27FC236}">
                      <a16:creationId xmlns:a16="http://schemas.microsoft.com/office/drawing/2014/main" id="{53A4630C-DADB-283E-715E-6A4F216F9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" y="596"/>
                  <a:ext cx="1403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26" name="Group 30">
                <a:extLst>
                  <a:ext uri="{FF2B5EF4-FFF2-40B4-BE49-F238E27FC236}">
                    <a16:creationId xmlns:a16="http://schemas.microsoft.com/office/drawing/2014/main" id="{00CCB985-1D70-601E-9B02-5D1E167689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7" y="596"/>
                <a:ext cx="950" cy="1130"/>
                <a:chOff x="2087" y="596"/>
                <a:chExt cx="950" cy="1130"/>
              </a:xfrm>
            </p:grpSpPr>
            <p:sp>
              <p:nvSpPr>
                <p:cNvPr id="797727" name="Rectangle 31">
                  <a:extLst>
                    <a:ext uri="{FF2B5EF4-FFF2-40B4-BE49-F238E27FC236}">
                      <a16:creationId xmlns:a16="http://schemas.microsoft.com/office/drawing/2014/main" id="{8BAA3122-3364-BCEE-EB77-AFBA74F59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0" y="596"/>
                  <a:ext cx="864" cy="11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zip codes, employee ID numbers, eye color, sex: {</a:t>
                  </a:r>
                  <a:r>
                    <a:rPr lang="en-US" altLang="en-US" sz="1400" i="1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male, female</a:t>
                  </a:r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}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28" name="Rectangle 32">
                  <a:extLst>
                    <a:ext uri="{FF2B5EF4-FFF2-40B4-BE49-F238E27FC236}">
                      <a16:creationId xmlns:a16="http://schemas.microsoft.com/office/drawing/2014/main" id="{0795C110-9431-6D9F-EE8A-F716E19DB7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7" y="596"/>
                  <a:ext cx="950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29" name="Group 33">
                <a:extLst>
                  <a:ext uri="{FF2B5EF4-FFF2-40B4-BE49-F238E27FC236}">
                    <a16:creationId xmlns:a16="http://schemas.microsoft.com/office/drawing/2014/main" id="{F5E466F7-702B-BF69-C364-B990A610DF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7" y="596"/>
                <a:ext cx="849" cy="1130"/>
                <a:chOff x="3037" y="596"/>
                <a:chExt cx="849" cy="1130"/>
              </a:xfrm>
            </p:grpSpPr>
            <p:sp>
              <p:nvSpPr>
                <p:cNvPr id="797730" name="Rectangle 34">
                  <a:extLst>
                    <a:ext uri="{FF2B5EF4-FFF2-40B4-BE49-F238E27FC236}">
                      <a16:creationId xmlns:a16="http://schemas.microsoft.com/office/drawing/2014/main" id="{615BB4AE-BB36-C8A8-9512-1C0401911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596"/>
                  <a:ext cx="763" cy="11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mode, entropy, contingency correlation, </a:t>
                  </a:r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  <a:sym typeface="Symbol" pitchFamily="2" charset="2"/>
                    </a:rPr>
                    <a:t></a:t>
                  </a:r>
                  <a:r>
                    <a:rPr lang="en-US" altLang="en-US" sz="1400" baseline="300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2</a:t>
                  </a:r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  <a:sym typeface="Symbol" pitchFamily="2" charset="2"/>
                    </a:rPr>
                    <a:t> test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2" charset="2"/>
                  </a:endParaRPr>
                </a:p>
                <a:p>
                  <a:pPr eaLnBrk="0" hangingPunct="0"/>
                  <a:endParaRPr lang="en-US" altLang="en-US" sz="1400">
                    <a:latin typeface="Times New Roman" panose="02020603050405020304" pitchFamily="18" charset="0"/>
                    <a:ea typeface="MS Mincho" panose="02020609040205080304" pitchFamily="49" charset="-128"/>
                    <a:sym typeface="Symbol" pitchFamily="2" charset="2"/>
                  </a:endParaRPr>
                </a:p>
              </p:txBody>
            </p:sp>
            <p:sp>
              <p:nvSpPr>
                <p:cNvPr id="797731" name="Rectangle 35">
                  <a:extLst>
                    <a:ext uri="{FF2B5EF4-FFF2-40B4-BE49-F238E27FC236}">
                      <a16:creationId xmlns:a16="http://schemas.microsoft.com/office/drawing/2014/main" id="{FE73C424-5194-4283-171E-62424545F8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" y="596"/>
                  <a:ext cx="849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32" name="Group 36">
                <a:extLst>
                  <a:ext uri="{FF2B5EF4-FFF2-40B4-BE49-F238E27FC236}">
                    <a16:creationId xmlns:a16="http://schemas.microsoft.com/office/drawing/2014/main" id="{1AC886D7-B2AC-7F92-B584-1DEFF2E829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726"/>
                <a:ext cx="684" cy="1092"/>
                <a:chOff x="0" y="1726"/>
                <a:chExt cx="684" cy="1092"/>
              </a:xfrm>
            </p:grpSpPr>
            <p:sp>
              <p:nvSpPr>
                <p:cNvPr id="797733" name="Rectangle 37">
                  <a:extLst>
                    <a:ext uri="{FF2B5EF4-FFF2-40B4-BE49-F238E27FC236}">
                      <a16:creationId xmlns:a16="http://schemas.microsoft.com/office/drawing/2014/main" id="{B58E9837-E050-A7D0-5B75-483AA96B3F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726"/>
                  <a:ext cx="598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Ordinal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34" name="Rectangle 38">
                  <a:extLst>
                    <a:ext uri="{FF2B5EF4-FFF2-40B4-BE49-F238E27FC236}">
                      <a16:creationId xmlns:a16="http://schemas.microsoft.com/office/drawing/2014/main" id="{7D5805CD-6CC1-D57C-3D6A-C4923F279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726"/>
                  <a:ext cx="684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35" name="Group 39">
                <a:extLst>
                  <a:ext uri="{FF2B5EF4-FFF2-40B4-BE49-F238E27FC236}">
                    <a16:creationId xmlns:a16="http://schemas.microsoft.com/office/drawing/2014/main" id="{503D92D1-9DA5-0969-CE11-F4B6E57660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4" y="1726"/>
                <a:ext cx="1403" cy="1092"/>
                <a:chOff x="684" y="1726"/>
                <a:chExt cx="1403" cy="1092"/>
              </a:xfrm>
            </p:grpSpPr>
            <p:sp>
              <p:nvSpPr>
                <p:cNvPr id="797736" name="Rectangle 40">
                  <a:extLst>
                    <a:ext uri="{FF2B5EF4-FFF2-40B4-BE49-F238E27FC236}">
                      <a16:creationId xmlns:a16="http://schemas.microsoft.com/office/drawing/2014/main" id="{1A8969B2-7125-BFED-7827-D19C7AD9E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7" y="1726"/>
                  <a:ext cx="1317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 dirty="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The values of an ordinal attribute provide enough information to order objects. (&lt;, &gt;)</a:t>
                  </a:r>
                  <a:endPara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0" hangingPunct="0"/>
                  <a:endParaRPr lang="en-US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37" name="Rectangle 41">
                  <a:extLst>
                    <a:ext uri="{FF2B5EF4-FFF2-40B4-BE49-F238E27FC236}">
                      <a16:creationId xmlns:a16="http://schemas.microsoft.com/office/drawing/2014/main" id="{F8D4CFE7-2104-E30D-3D2B-C7C2F8D4C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" y="1726"/>
                  <a:ext cx="1403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38" name="Group 42">
                <a:extLst>
                  <a:ext uri="{FF2B5EF4-FFF2-40B4-BE49-F238E27FC236}">
                    <a16:creationId xmlns:a16="http://schemas.microsoft.com/office/drawing/2014/main" id="{109132DE-2796-4050-EDC1-9280C0D21D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7" y="1726"/>
                <a:ext cx="950" cy="1092"/>
                <a:chOff x="2087" y="1726"/>
                <a:chExt cx="950" cy="1092"/>
              </a:xfrm>
            </p:grpSpPr>
            <p:sp>
              <p:nvSpPr>
                <p:cNvPr id="797739" name="Rectangle 43">
                  <a:extLst>
                    <a:ext uri="{FF2B5EF4-FFF2-40B4-BE49-F238E27FC236}">
                      <a16:creationId xmlns:a16="http://schemas.microsoft.com/office/drawing/2014/main" id="{B872B6DC-4B90-769F-B0FA-F808EB043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0" y="1726"/>
                  <a:ext cx="864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hardness of minerals, {</a:t>
                  </a:r>
                  <a:r>
                    <a:rPr lang="en-US" altLang="en-US" sz="1400" i="1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good, better, best</a:t>
                  </a:r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}, </a:t>
                  </a:r>
                  <a:b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</a:br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grades, street numbers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40" name="Rectangle 44">
                  <a:extLst>
                    <a:ext uri="{FF2B5EF4-FFF2-40B4-BE49-F238E27FC236}">
                      <a16:creationId xmlns:a16="http://schemas.microsoft.com/office/drawing/2014/main" id="{0A950F45-266B-0D76-347F-AB5DAC2B7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7" y="1726"/>
                  <a:ext cx="950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41" name="Group 45">
                <a:extLst>
                  <a:ext uri="{FF2B5EF4-FFF2-40B4-BE49-F238E27FC236}">
                    <a16:creationId xmlns:a16="http://schemas.microsoft.com/office/drawing/2014/main" id="{C617081E-4641-C0E3-9C64-71152CFD05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7" y="1726"/>
                <a:ext cx="849" cy="1092"/>
                <a:chOff x="3037" y="1726"/>
                <a:chExt cx="849" cy="1092"/>
              </a:xfrm>
            </p:grpSpPr>
            <p:sp>
              <p:nvSpPr>
                <p:cNvPr id="797742" name="Rectangle 46">
                  <a:extLst>
                    <a:ext uri="{FF2B5EF4-FFF2-40B4-BE49-F238E27FC236}">
                      <a16:creationId xmlns:a16="http://schemas.microsoft.com/office/drawing/2014/main" id="{10286A04-6CF7-F243-252F-742E03C7F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1726"/>
                  <a:ext cx="763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median, percentiles, rank correlation, run tests, sign tests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43" name="Rectangle 47">
                  <a:extLst>
                    <a:ext uri="{FF2B5EF4-FFF2-40B4-BE49-F238E27FC236}">
                      <a16:creationId xmlns:a16="http://schemas.microsoft.com/office/drawing/2014/main" id="{FC7B5C73-18CB-FFE9-A7F4-D23435E7C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" y="1726"/>
                  <a:ext cx="849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44" name="Group 48">
                <a:extLst>
                  <a:ext uri="{FF2B5EF4-FFF2-40B4-BE49-F238E27FC236}">
                    <a16:creationId xmlns:a16="http://schemas.microsoft.com/office/drawing/2014/main" id="{5A0B587F-33F8-E3D7-C348-62F8B0187F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818"/>
                <a:ext cx="684" cy="1092"/>
                <a:chOff x="0" y="2818"/>
                <a:chExt cx="684" cy="1092"/>
              </a:xfrm>
            </p:grpSpPr>
            <p:sp>
              <p:nvSpPr>
                <p:cNvPr id="797745" name="Rectangle 49">
                  <a:extLst>
                    <a:ext uri="{FF2B5EF4-FFF2-40B4-BE49-F238E27FC236}">
                      <a16:creationId xmlns:a16="http://schemas.microsoft.com/office/drawing/2014/main" id="{DD564D9F-5924-6E47-B103-8E6C089D38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818"/>
                  <a:ext cx="598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Interval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46" name="Rectangle 50">
                  <a:extLst>
                    <a:ext uri="{FF2B5EF4-FFF2-40B4-BE49-F238E27FC236}">
                      <a16:creationId xmlns:a16="http://schemas.microsoft.com/office/drawing/2014/main" id="{9A583995-1C59-1448-7168-6A0B99755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818"/>
                  <a:ext cx="684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47" name="Group 51">
                <a:extLst>
                  <a:ext uri="{FF2B5EF4-FFF2-40B4-BE49-F238E27FC236}">
                    <a16:creationId xmlns:a16="http://schemas.microsoft.com/office/drawing/2014/main" id="{E8EE573F-3F1B-C9F0-4BA5-44AB922853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4" y="2818"/>
                <a:ext cx="1403" cy="1092"/>
                <a:chOff x="684" y="2818"/>
                <a:chExt cx="1403" cy="1092"/>
              </a:xfrm>
            </p:grpSpPr>
            <p:sp>
              <p:nvSpPr>
                <p:cNvPr id="797748" name="Rectangle 52">
                  <a:extLst>
                    <a:ext uri="{FF2B5EF4-FFF2-40B4-BE49-F238E27FC236}">
                      <a16:creationId xmlns:a16="http://schemas.microsoft.com/office/drawing/2014/main" id="{FEE01322-AF21-4059-AFDC-7CCD9B496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7" y="2818"/>
                  <a:ext cx="1317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For interval attributes, the differences between values are meaningful, i.e., a unit of measurement exists.  </a:t>
                  </a:r>
                  <a:b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</a:br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(+, - )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49" name="Rectangle 53">
                  <a:extLst>
                    <a:ext uri="{FF2B5EF4-FFF2-40B4-BE49-F238E27FC236}">
                      <a16:creationId xmlns:a16="http://schemas.microsoft.com/office/drawing/2014/main" id="{53031002-84B1-7725-32C8-5CE9357D7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" y="2818"/>
                  <a:ext cx="1403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50" name="Group 54">
                <a:extLst>
                  <a:ext uri="{FF2B5EF4-FFF2-40B4-BE49-F238E27FC236}">
                    <a16:creationId xmlns:a16="http://schemas.microsoft.com/office/drawing/2014/main" id="{399D4D6E-63F3-DD69-D9CD-C44FA6909A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7" y="2818"/>
                <a:ext cx="950" cy="1092"/>
                <a:chOff x="2087" y="2818"/>
                <a:chExt cx="950" cy="1092"/>
              </a:xfrm>
            </p:grpSpPr>
            <p:sp>
              <p:nvSpPr>
                <p:cNvPr id="797751" name="Rectangle 55">
                  <a:extLst>
                    <a:ext uri="{FF2B5EF4-FFF2-40B4-BE49-F238E27FC236}">
                      <a16:creationId xmlns:a16="http://schemas.microsoft.com/office/drawing/2014/main" id="{CC3C9372-8B63-E339-8B5F-3D056F3AD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0" y="2818"/>
                  <a:ext cx="864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calendar dates, temperature in Celsius or Fahrenheit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52" name="Rectangle 56">
                  <a:extLst>
                    <a:ext uri="{FF2B5EF4-FFF2-40B4-BE49-F238E27FC236}">
                      <a16:creationId xmlns:a16="http://schemas.microsoft.com/office/drawing/2014/main" id="{CEC26AAB-306E-5358-D315-5D3C09732F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7" y="2818"/>
                  <a:ext cx="950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53" name="Group 57">
                <a:extLst>
                  <a:ext uri="{FF2B5EF4-FFF2-40B4-BE49-F238E27FC236}">
                    <a16:creationId xmlns:a16="http://schemas.microsoft.com/office/drawing/2014/main" id="{9F77FC88-899B-576B-6F45-372FA499FE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7" y="2818"/>
                <a:ext cx="849" cy="1092"/>
                <a:chOff x="3037" y="2818"/>
                <a:chExt cx="849" cy="1092"/>
              </a:xfrm>
            </p:grpSpPr>
            <p:sp>
              <p:nvSpPr>
                <p:cNvPr id="797754" name="Rectangle 58">
                  <a:extLst>
                    <a:ext uri="{FF2B5EF4-FFF2-40B4-BE49-F238E27FC236}">
                      <a16:creationId xmlns:a16="http://schemas.microsoft.com/office/drawing/2014/main" id="{EF241176-DA3F-9C4B-C56C-126D24ADB4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2818"/>
                  <a:ext cx="763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mean, standard deviation, Pearson's correlation, </a:t>
                  </a:r>
                  <a:r>
                    <a:rPr lang="en-US" altLang="en-US" sz="1400" i="1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t</a:t>
                  </a:r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 and </a:t>
                  </a:r>
                  <a:r>
                    <a:rPr lang="en-US" altLang="en-US" sz="1400" i="1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F</a:t>
                  </a:r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 tests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55" name="Rectangle 59">
                  <a:extLst>
                    <a:ext uri="{FF2B5EF4-FFF2-40B4-BE49-F238E27FC236}">
                      <a16:creationId xmlns:a16="http://schemas.microsoft.com/office/drawing/2014/main" id="{CBA6DD9D-250C-B523-5593-1F37EA007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" y="2818"/>
                  <a:ext cx="849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56" name="Group 60">
                <a:extLst>
                  <a:ext uri="{FF2B5EF4-FFF2-40B4-BE49-F238E27FC236}">
                    <a16:creationId xmlns:a16="http://schemas.microsoft.com/office/drawing/2014/main" id="{5D68F015-5227-7193-E88A-B9FFC8E673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910"/>
                <a:ext cx="684" cy="1360"/>
                <a:chOff x="0" y="3910"/>
                <a:chExt cx="684" cy="1360"/>
              </a:xfrm>
            </p:grpSpPr>
            <p:sp>
              <p:nvSpPr>
                <p:cNvPr id="797757" name="Rectangle 61">
                  <a:extLst>
                    <a:ext uri="{FF2B5EF4-FFF2-40B4-BE49-F238E27FC236}">
                      <a16:creationId xmlns:a16="http://schemas.microsoft.com/office/drawing/2014/main" id="{1DB22009-F0F7-D58C-9736-13CDBCBC87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910"/>
                  <a:ext cx="598" cy="13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Ratio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58" name="Rectangle 62">
                  <a:extLst>
                    <a:ext uri="{FF2B5EF4-FFF2-40B4-BE49-F238E27FC236}">
                      <a16:creationId xmlns:a16="http://schemas.microsoft.com/office/drawing/2014/main" id="{34CF090B-A94A-ACA8-D2CC-DED2472A9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910"/>
                  <a:ext cx="684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59" name="Group 63">
                <a:extLst>
                  <a:ext uri="{FF2B5EF4-FFF2-40B4-BE49-F238E27FC236}">
                    <a16:creationId xmlns:a16="http://schemas.microsoft.com/office/drawing/2014/main" id="{3CDB1855-2C00-7145-160E-E30AF525BD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4" y="3910"/>
                <a:ext cx="1403" cy="1360"/>
                <a:chOff x="684" y="3910"/>
                <a:chExt cx="1403" cy="1360"/>
              </a:xfrm>
            </p:grpSpPr>
            <p:sp>
              <p:nvSpPr>
                <p:cNvPr id="797760" name="Rectangle 64">
                  <a:extLst>
                    <a:ext uri="{FF2B5EF4-FFF2-40B4-BE49-F238E27FC236}">
                      <a16:creationId xmlns:a16="http://schemas.microsoft.com/office/drawing/2014/main" id="{B1AE64DE-4EED-ADB4-86F8-9FB4EEAFC1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7" y="3910"/>
                  <a:ext cx="1317" cy="13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For ratio variables, both differences and ratios are meaningful. (*, /)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61" name="Rectangle 65">
                  <a:extLst>
                    <a:ext uri="{FF2B5EF4-FFF2-40B4-BE49-F238E27FC236}">
                      <a16:creationId xmlns:a16="http://schemas.microsoft.com/office/drawing/2014/main" id="{2C2B2100-5E97-CEAB-9E01-BED168287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" y="3910"/>
                  <a:ext cx="1403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62" name="Group 66">
                <a:extLst>
                  <a:ext uri="{FF2B5EF4-FFF2-40B4-BE49-F238E27FC236}">
                    <a16:creationId xmlns:a16="http://schemas.microsoft.com/office/drawing/2014/main" id="{0250AE6B-D46B-7AB1-85F1-FD53097188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7" y="3910"/>
                <a:ext cx="950" cy="1360"/>
                <a:chOff x="2087" y="3910"/>
                <a:chExt cx="950" cy="1360"/>
              </a:xfrm>
            </p:grpSpPr>
            <p:sp>
              <p:nvSpPr>
                <p:cNvPr id="797763" name="Rectangle 67">
                  <a:extLst>
                    <a:ext uri="{FF2B5EF4-FFF2-40B4-BE49-F238E27FC236}">
                      <a16:creationId xmlns:a16="http://schemas.microsoft.com/office/drawing/2014/main" id="{17BC0F7D-DECF-B4CB-06E0-CB90263104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0" y="3910"/>
                  <a:ext cx="864" cy="13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temperature in Kelvin, monetary quantities, counts, age, mass, length, electrical current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64" name="Rectangle 68">
                  <a:extLst>
                    <a:ext uri="{FF2B5EF4-FFF2-40B4-BE49-F238E27FC236}">
                      <a16:creationId xmlns:a16="http://schemas.microsoft.com/office/drawing/2014/main" id="{5B96A848-CA31-2C4E-52A8-9A1E171B47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7" y="3910"/>
                  <a:ext cx="950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97765" name="Group 69">
                <a:extLst>
                  <a:ext uri="{FF2B5EF4-FFF2-40B4-BE49-F238E27FC236}">
                    <a16:creationId xmlns:a16="http://schemas.microsoft.com/office/drawing/2014/main" id="{760F3360-43E4-291B-BB19-23A52CF3C9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7" y="3910"/>
                <a:ext cx="849" cy="1360"/>
                <a:chOff x="3037" y="3910"/>
                <a:chExt cx="849" cy="1360"/>
              </a:xfrm>
            </p:grpSpPr>
            <p:sp>
              <p:nvSpPr>
                <p:cNvPr id="797766" name="Rectangle 70">
                  <a:extLst>
                    <a:ext uri="{FF2B5EF4-FFF2-40B4-BE49-F238E27FC236}">
                      <a16:creationId xmlns:a16="http://schemas.microsoft.com/office/drawing/2014/main" id="{8DDF74C6-B4F7-0DAB-AE6C-E74E37C9B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3910"/>
                  <a:ext cx="763" cy="13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ea typeface="MS Mincho" panose="02020609040205080304" pitchFamily="49" charset="-128"/>
                    </a:rPr>
                    <a:t>geometric mean, harmonic mean, percent variation</a:t>
                  </a:r>
                  <a:endPara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0" hangingPunct="0"/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7767" name="Rectangle 71">
                  <a:extLst>
                    <a:ext uri="{FF2B5EF4-FFF2-40B4-BE49-F238E27FC236}">
                      <a16:creationId xmlns:a16="http://schemas.microsoft.com/office/drawing/2014/main" id="{D6744BCB-CBF9-4014-18AA-943CFFA0B1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" y="3910"/>
                  <a:ext cx="849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97768" name="Rectangle 72">
              <a:extLst>
                <a:ext uri="{FF2B5EF4-FFF2-40B4-BE49-F238E27FC236}">
                  <a16:creationId xmlns:a16="http://schemas.microsoft.com/office/drawing/2014/main" id="{6F159982-ED92-1821-6561-E16C42703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-2"/>
              <a:ext cx="3890" cy="5274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468C8C2-99C5-14AB-7CE4-F2EB6737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003" y="143648"/>
            <a:ext cx="1924394" cy="64143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4" name="Rectangle 4">
            <a:extLst>
              <a:ext uri="{FF2B5EF4-FFF2-40B4-BE49-F238E27FC236}">
                <a16:creationId xmlns:a16="http://schemas.microsoft.com/office/drawing/2014/main" id="{CD6528BA-FB67-83A9-23AF-F6C7AAF9D43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Evaluation and Credibility</a:t>
            </a:r>
          </a:p>
        </p:txBody>
      </p:sp>
      <p:sp>
        <p:nvSpPr>
          <p:cNvPr id="332805" name="Rectangle 5">
            <a:extLst>
              <a:ext uri="{FF2B5EF4-FFF2-40B4-BE49-F238E27FC236}">
                <a16:creationId xmlns:a16="http://schemas.microsoft.com/office/drawing/2014/main" id="{FE1594D5-94E8-17B9-0A73-3CFABB4565A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400">
                <a:solidFill>
                  <a:srgbClr val="CC3300"/>
                </a:solidFill>
              </a:rPr>
              <a:t>How much should we believe in what was learned?</a:t>
            </a:r>
          </a:p>
          <a:p>
            <a:pPr>
              <a:lnSpc>
                <a:spcPct val="80000"/>
              </a:lnSpc>
            </a:pPr>
            <a:endParaRPr lang="en-US" altLang="en-US" sz="1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957C6ED-F362-574F-CEDB-B9837FA3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74AE5-1FE0-3D4F-B16C-9D71B87A2C64}" type="slidenum">
              <a:rPr lang="en-US" altLang="en-US"/>
              <a:pPr/>
              <a:t>104</a:t>
            </a:fld>
            <a:endParaRPr lang="en-US" altLang="en-US"/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D507B53C-4A23-FD98-2750-0CC15E5DA8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4C21FBD3-5BC4-ECD5-4A68-F1E326A23B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How predictive is the model we learned?</a:t>
            </a:r>
          </a:p>
          <a:p>
            <a:r>
              <a:rPr lang="en-US" altLang="en-US"/>
              <a:t>Error on the training data is </a:t>
            </a:r>
            <a:r>
              <a:rPr lang="en-US" altLang="en-US" i="1"/>
              <a:t>not</a:t>
            </a:r>
            <a:r>
              <a:rPr lang="en-US" altLang="en-US"/>
              <a:t> a good indicator of performance on future data</a:t>
            </a:r>
          </a:p>
          <a:p>
            <a:pPr lvl="1"/>
            <a:r>
              <a:rPr lang="en-US" altLang="en-US" b="1" i="1"/>
              <a:t>Q: Why?</a:t>
            </a:r>
            <a:r>
              <a:rPr lang="en-US" altLang="en-US"/>
              <a:t>  </a:t>
            </a:r>
          </a:p>
          <a:p>
            <a:pPr lvl="1"/>
            <a:r>
              <a:rPr lang="en-US" altLang="en-US"/>
              <a:t>A: Because new data will probably not be </a:t>
            </a:r>
            <a:r>
              <a:rPr lang="en-US" altLang="en-US" b="1"/>
              <a:t>exactly </a:t>
            </a:r>
            <a:r>
              <a:rPr lang="en-US" altLang="en-US"/>
              <a:t>the same as the training data!</a:t>
            </a:r>
          </a:p>
          <a:p>
            <a:r>
              <a:rPr lang="en-US" altLang="en-US"/>
              <a:t>Overfitting – fitting the training data too precisely - usually leads to poor results on new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9746320-B2EE-0FAF-ACC2-5789AB14C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92D2C-F745-B647-A0F9-267765D88A03}" type="slidenum">
              <a:rPr lang="en-US" altLang="en-US"/>
              <a:pPr/>
              <a:t>105</a:t>
            </a:fld>
            <a:endParaRPr lang="en-US" altLang="en-US"/>
          </a:p>
        </p:txBody>
      </p:sp>
      <p:sp>
        <p:nvSpPr>
          <p:cNvPr id="256002" name="Rectangle 2">
            <a:extLst>
              <a:ext uri="{FF2B5EF4-FFF2-40B4-BE49-F238E27FC236}">
                <a16:creationId xmlns:a16="http://schemas.microsoft.com/office/drawing/2014/main" id="{99D62FDC-1BFD-08A8-C906-A5D248F481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Evaluation issues</a:t>
            </a:r>
          </a:p>
        </p:txBody>
      </p:sp>
      <p:sp>
        <p:nvSpPr>
          <p:cNvPr id="256003" name="Rectangle 3">
            <a:extLst>
              <a:ext uri="{FF2B5EF4-FFF2-40B4-BE49-F238E27FC236}">
                <a16:creationId xmlns:a16="http://schemas.microsoft.com/office/drawing/2014/main" id="{46244F1D-38ED-93C3-E01F-2081B5614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Possible evaluation measures:</a:t>
            </a:r>
          </a:p>
          <a:p>
            <a:pPr lvl="1"/>
            <a:r>
              <a:rPr lang="en-US" altLang="en-US" dirty="0"/>
              <a:t>Classification Accuracy </a:t>
            </a:r>
          </a:p>
          <a:p>
            <a:pPr lvl="1"/>
            <a:r>
              <a:rPr lang="en-US" altLang="en-US" dirty="0"/>
              <a:t>Total cost/benefit – when different errors involve different costs</a:t>
            </a:r>
          </a:p>
          <a:p>
            <a:pPr lvl="1"/>
            <a:r>
              <a:rPr lang="en-US" altLang="en-US" dirty="0"/>
              <a:t>Error in numeric predictions</a:t>
            </a:r>
          </a:p>
          <a:p>
            <a:r>
              <a:rPr lang="en-US" altLang="en-US" dirty="0"/>
              <a:t>How reliable are the predicted results ?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58BE0C9-01D4-CC18-7323-3C18799A71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D676-6147-4643-9E97-3852044A4997}" type="slidenum">
              <a:rPr lang="en-US" altLang="en-US"/>
              <a:pPr/>
              <a:t>106</a:t>
            </a:fld>
            <a:endParaRPr lang="en-US" altLang="en-US"/>
          </a:p>
        </p:txBody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02E5F91D-73EB-701D-4FF1-E0398AB447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 error rate</a:t>
            </a:r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85649FC1-41C2-00E0-2031-4E06D10FD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Natural performance measure for classification problems: </a:t>
            </a:r>
            <a:r>
              <a:rPr lang="en-US" altLang="en-US" i="1"/>
              <a:t>error rate</a:t>
            </a:r>
          </a:p>
          <a:p>
            <a:pPr lvl="1"/>
            <a:r>
              <a:rPr lang="en-US" altLang="en-US" i="1"/>
              <a:t>Success</a:t>
            </a:r>
            <a:r>
              <a:rPr lang="en-US" altLang="en-US"/>
              <a:t>: instance’s class is predicted correctly</a:t>
            </a:r>
          </a:p>
          <a:p>
            <a:pPr lvl="1"/>
            <a:r>
              <a:rPr lang="en-US" altLang="en-US" i="1"/>
              <a:t>Error</a:t>
            </a:r>
            <a:r>
              <a:rPr lang="en-US" altLang="en-US"/>
              <a:t>: instance’s class is predicted incorrectly</a:t>
            </a:r>
          </a:p>
          <a:p>
            <a:pPr lvl="1"/>
            <a:r>
              <a:rPr lang="en-US" altLang="en-US"/>
              <a:t>Error rate: proportion of errors made over the whole set of instances</a:t>
            </a:r>
          </a:p>
          <a:p>
            <a:r>
              <a:rPr lang="en-US" altLang="en-US" i="1"/>
              <a:t>Training set error rate: </a:t>
            </a:r>
            <a:r>
              <a:rPr lang="en-US" altLang="en-US"/>
              <a:t>is way too optimistic!  </a:t>
            </a:r>
          </a:p>
          <a:p>
            <a:pPr lvl="1"/>
            <a:r>
              <a:rPr lang="en-US" altLang="en-US"/>
              <a:t>you can find patterns even in random data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176FAE5-64E7-51E3-8F34-F1A89531CA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8AD9-6B8C-9A4F-968B-1ECB6C6772D5}" type="slidenum">
              <a:rPr lang="en-US" altLang="en-US"/>
              <a:pPr/>
              <a:t>107</a:t>
            </a:fld>
            <a:endParaRPr lang="en-US" altLang="en-US"/>
          </a:p>
        </p:txBody>
      </p:sp>
      <p:sp>
        <p:nvSpPr>
          <p:cNvPr id="278530" name="Rectangle 2">
            <a:extLst>
              <a:ext uri="{FF2B5EF4-FFF2-40B4-BE49-F238E27FC236}">
                <a16:creationId xmlns:a16="http://schemas.microsoft.com/office/drawing/2014/main" id="{025CE033-5FEC-67F0-412B-D9C6DF14F6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Evaluation on “LARGE” data</a:t>
            </a:r>
          </a:p>
        </p:txBody>
      </p:sp>
      <p:sp>
        <p:nvSpPr>
          <p:cNvPr id="278531" name="Rectangle 3">
            <a:extLst>
              <a:ext uri="{FF2B5EF4-FFF2-40B4-BE49-F238E27FC236}">
                <a16:creationId xmlns:a16="http://schemas.microsoft.com/office/drawing/2014/main" id="{AB02DD6E-14A3-EC46-64B2-972A06C20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many (thousands) of examples are available, including several hundred examples from each class, then a simple evaluation is sufficient</a:t>
            </a:r>
          </a:p>
          <a:p>
            <a:pPr lvl="1"/>
            <a:r>
              <a:rPr lang="en-US" altLang="en-US"/>
              <a:t>Randomly split data into training and test sets (usually 2/3 for train, 1/3 for test)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Build a classifier using the </a:t>
            </a:r>
            <a:r>
              <a:rPr lang="en-US" altLang="zh-TW" i="1">
                <a:ea typeface="新細明體" panose="02020500000000000000" pitchFamily="18" charset="-120"/>
              </a:rPr>
              <a:t>train</a:t>
            </a:r>
            <a:r>
              <a:rPr lang="en-US" altLang="zh-TW">
                <a:ea typeface="新細明體" panose="02020500000000000000" pitchFamily="18" charset="-120"/>
              </a:rPr>
              <a:t> set and evaluate it using the </a:t>
            </a:r>
            <a:r>
              <a:rPr lang="en-US" altLang="zh-TW" i="1">
                <a:ea typeface="新細明體" panose="02020500000000000000" pitchFamily="18" charset="-120"/>
              </a:rPr>
              <a:t>test</a:t>
            </a:r>
            <a:r>
              <a:rPr lang="en-US" altLang="zh-TW">
                <a:ea typeface="新細明體" panose="02020500000000000000" pitchFamily="18" charset="-120"/>
              </a:rPr>
              <a:t> set. </a:t>
            </a:r>
            <a:endParaRPr lang="en-US" altLang="zh-TW" i="1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0D6FF3A-5962-C326-72BE-BC7FE024E5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F3C48-D9D1-6F4D-B312-649E553ED817}" type="slidenum">
              <a:rPr lang="en-US" altLang="en-US"/>
              <a:pPr/>
              <a:t>108</a:t>
            </a:fld>
            <a:endParaRPr lang="en-US" altLang="en-US"/>
          </a:p>
        </p:txBody>
      </p:sp>
      <p:sp>
        <p:nvSpPr>
          <p:cNvPr id="265218" name="Rectangle 2">
            <a:extLst>
              <a:ext uri="{FF2B5EF4-FFF2-40B4-BE49-F238E27FC236}">
                <a16:creationId xmlns:a16="http://schemas.microsoft.com/office/drawing/2014/main" id="{FA1A1165-4D5B-0621-4C08-6E19EAD906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0300" y="196850"/>
            <a:ext cx="7924800" cy="800100"/>
          </a:xfrm>
          <a:noFill/>
          <a:ln/>
        </p:spPr>
        <p:txBody>
          <a:bodyPr vert="horz" lIns="92075" tIns="46038" rIns="92075" bIns="46038" rtlCol="0" anchor="ctr">
            <a:normAutofit fontScale="90000"/>
          </a:bodyPr>
          <a:lstStyle/>
          <a:p>
            <a:pPr defTabSz="917575"/>
            <a:r>
              <a:rPr lang="en-US" altLang="en-US" sz="3600"/>
              <a:t>Classification Step 1: </a:t>
            </a:r>
            <a:br>
              <a:rPr lang="en-US" altLang="en-US" sz="3600"/>
            </a:br>
            <a:r>
              <a:rPr lang="en-US" altLang="en-US" sz="3600"/>
              <a:t>Split data into train and test sets</a:t>
            </a:r>
          </a:p>
        </p:txBody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id="{2DF3FE1E-7F77-FECC-7DD9-2490CA6A0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447801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Results Known</a:t>
            </a:r>
          </a:p>
        </p:txBody>
      </p:sp>
      <p:sp>
        <p:nvSpPr>
          <p:cNvPr id="265220" name="Rectangle 4">
            <a:extLst>
              <a:ext uri="{FF2B5EF4-FFF2-40B4-BE49-F238E27FC236}">
                <a16:creationId xmlns:a16="http://schemas.microsoft.com/office/drawing/2014/main" id="{E4019478-F678-B513-7672-F494F6A15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0" y="2073275"/>
            <a:ext cx="1143000" cy="1257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221" name="Line 5">
            <a:extLst>
              <a:ext uri="{FF2B5EF4-FFF2-40B4-BE49-F238E27FC236}">
                <a16:creationId xmlns:a16="http://schemas.microsoft.com/office/drawing/2014/main" id="{F34A68D8-9F9B-14BA-E167-37E3B48BFF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5431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222" name="Line 6">
            <a:extLst>
              <a:ext uri="{FF2B5EF4-FFF2-40B4-BE49-F238E27FC236}">
                <a16:creationId xmlns:a16="http://schemas.microsoft.com/office/drawing/2014/main" id="{E54FC603-F25E-FD9D-BB6B-19EA8C34D4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2256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223" name="Line 7">
            <a:extLst>
              <a:ext uri="{FF2B5EF4-FFF2-40B4-BE49-F238E27FC236}">
                <a16:creationId xmlns:a16="http://schemas.microsoft.com/office/drawing/2014/main" id="{66064054-B307-617B-0780-0E23D73BD7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3907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224" name="Line 8">
            <a:extLst>
              <a:ext uri="{FF2B5EF4-FFF2-40B4-BE49-F238E27FC236}">
                <a16:creationId xmlns:a16="http://schemas.microsoft.com/office/drawing/2014/main" id="{B1549EB4-631C-E022-76E2-EDCA96075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7082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225" name="Line 9">
            <a:extLst>
              <a:ext uri="{FF2B5EF4-FFF2-40B4-BE49-F238E27FC236}">
                <a16:creationId xmlns:a16="http://schemas.microsoft.com/office/drawing/2014/main" id="{0474BC5F-69B3-6A84-89BF-A866C773C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31781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226" name="Line 10">
            <a:extLst>
              <a:ext uri="{FF2B5EF4-FFF2-40B4-BE49-F238E27FC236}">
                <a16:creationId xmlns:a16="http://schemas.microsoft.com/office/drawing/2014/main" id="{FCC20052-D355-C4E3-4904-41DB43FB79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30257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227" name="Line 11">
            <a:extLst>
              <a:ext uri="{FF2B5EF4-FFF2-40B4-BE49-F238E27FC236}">
                <a16:creationId xmlns:a16="http://schemas.microsoft.com/office/drawing/2014/main" id="{1EAC6940-88C3-99D9-992A-B6BD0DA7E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8606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228" name="Line 12">
            <a:extLst>
              <a:ext uri="{FF2B5EF4-FFF2-40B4-BE49-F238E27FC236}">
                <a16:creationId xmlns:a16="http://schemas.microsoft.com/office/drawing/2014/main" id="{A89CC702-7EE3-691B-494E-01AD439ECC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6450" y="2066925"/>
            <a:ext cx="0" cy="1270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229" name="Rectangle 13">
            <a:extLst>
              <a:ext uri="{FF2B5EF4-FFF2-40B4-BE49-F238E27FC236}">
                <a16:creationId xmlns:a16="http://schemas.microsoft.com/office/drawing/2014/main" id="{A9513DA3-A944-A231-7BE7-2806E4BF1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0066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65230" name="Rectangle 14">
            <a:extLst>
              <a:ext uri="{FF2B5EF4-FFF2-40B4-BE49-F238E27FC236}">
                <a16:creationId xmlns:a16="http://schemas.microsoft.com/office/drawing/2014/main" id="{46B8C7C0-074C-D759-E31E-530A98557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1590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65231" name="Rectangle 15">
            <a:extLst>
              <a:ext uri="{FF2B5EF4-FFF2-40B4-BE49-F238E27FC236}">
                <a16:creationId xmlns:a16="http://schemas.microsoft.com/office/drawing/2014/main" id="{8F4BE594-FEBA-37ED-3D1B-9AD3FD367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2324101"/>
            <a:ext cx="24526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65232" name="Rectangle 16">
            <a:extLst>
              <a:ext uri="{FF2B5EF4-FFF2-40B4-BE49-F238E27FC236}">
                <a16:creationId xmlns:a16="http://schemas.microsoft.com/office/drawing/2014/main" id="{C28CFDCC-39F5-3E89-8358-0FE23DC03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2476501"/>
            <a:ext cx="24526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65233" name="Rectangle 17">
            <a:extLst>
              <a:ext uri="{FF2B5EF4-FFF2-40B4-BE49-F238E27FC236}">
                <a16:creationId xmlns:a16="http://schemas.microsoft.com/office/drawing/2014/main" id="{4C6B121A-15F3-4F24-46D2-1CBDE3715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6289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65234" name="Rectangle 18">
            <a:extLst>
              <a:ext uri="{FF2B5EF4-FFF2-40B4-BE49-F238E27FC236}">
                <a16:creationId xmlns:a16="http://schemas.microsoft.com/office/drawing/2014/main" id="{F9830D1C-E48F-26E7-CCC2-A689F1602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122363"/>
            <a:ext cx="1301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THE PAST</a:t>
            </a:r>
          </a:p>
        </p:txBody>
      </p:sp>
      <p:grpSp>
        <p:nvGrpSpPr>
          <p:cNvPr id="265235" name="Group 19">
            <a:extLst>
              <a:ext uri="{FF2B5EF4-FFF2-40B4-BE49-F238E27FC236}">
                <a16:creationId xmlns:a16="http://schemas.microsoft.com/office/drawing/2014/main" id="{A9F688AA-75EE-7B0C-5437-02ADA4D45F13}"/>
              </a:ext>
            </a:extLst>
          </p:cNvPr>
          <p:cNvGrpSpPr>
            <a:grpSpLocks/>
          </p:cNvGrpSpPr>
          <p:nvPr/>
        </p:nvGrpSpPr>
        <p:grpSpPr bwMode="auto">
          <a:xfrm>
            <a:off x="2039938" y="2008188"/>
            <a:ext cx="1160462" cy="1346200"/>
            <a:chOff x="325" y="1265"/>
            <a:chExt cx="731" cy="848"/>
          </a:xfrm>
        </p:grpSpPr>
        <p:sp>
          <p:nvSpPr>
            <p:cNvPr id="265236" name="Oval 20">
              <a:extLst>
                <a:ext uri="{FF2B5EF4-FFF2-40B4-BE49-F238E27FC236}">
                  <a16:creationId xmlns:a16="http://schemas.microsoft.com/office/drawing/2014/main" id="{1DCA84DB-2A8B-C1FA-3B93-FB8DEBEC3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833"/>
              <a:ext cx="727" cy="28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37" name="Oval 21">
              <a:extLst>
                <a:ext uri="{FF2B5EF4-FFF2-40B4-BE49-F238E27FC236}">
                  <a16:creationId xmlns:a16="http://schemas.microsoft.com/office/drawing/2014/main" id="{4B2D38C4-AA24-78F9-17E6-4475E9F19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265"/>
              <a:ext cx="727" cy="280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38" name="Oval 22">
              <a:extLst>
                <a:ext uri="{FF2B5EF4-FFF2-40B4-BE49-F238E27FC236}">
                  <a16:creationId xmlns:a16="http://schemas.microsoft.com/office/drawing/2014/main" id="{FDD474DB-C1E9-8299-71D8-9B92289E1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805"/>
              <a:ext cx="731" cy="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39" name="Line 23">
              <a:extLst>
                <a:ext uri="{FF2B5EF4-FFF2-40B4-BE49-F238E27FC236}">
                  <a16:creationId xmlns:a16="http://schemas.microsoft.com/office/drawing/2014/main" id="{59A95B38-5B3C-32BB-678E-62F7876422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405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40" name="Rectangle 24">
              <a:extLst>
                <a:ext uri="{FF2B5EF4-FFF2-40B4-BE49-F238E27FC236}">
                  <a16:creationId xmlns:a16="http://schemas.microsoft.com/office/drawing/2014/main" id="{9B362B23-149F-664B-B736-E0499EFB8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682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b="1">
                  <a:solidFill>
                    <a:srgbClr val="000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265241" name="Line 25">
              <a:extLst>
                <a:ext uri="{FF2B5EF4-FFF2-40B4-BE49-F238E27FC236}">
                  <a16:creationId xmlns:a16="http://schemas.microsoft.com/office/drawing/2014/main" id="{900CB9D3-9574-5AA2-6ADE-58DFE26BD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" y="1413"/>
              <a:ext cx="0" cy="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5242" name="Line 26">
            <a:extLst>
              <a:ext uri="{FF2B5EF4-FFF2-40B4-BE49-F238E27FC236}">
                <a16:creationId xmlns:a16="http://schemas.microsoft.com/office/drawing/2014/main" id="{586974EB-D6B3-2A3D-7513-A8C60A095E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1" y="2727326"/>
            <a:ext cx="441325" cy="158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243" name="Rectangle 27">
            <a:extLst>
              <a:ext uri="{FF2B5EF4-FFF2-40B4-BE49-F238E27FC236}">
                <a16:creationId xmlns:a16="http://schemas.microsoft.com/office/drawing/2014/main" id="{BE95A559-1BD5-2033-C24B-8D452C39A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2068513"/>
            <a:ext cx="1377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FF5008"/>
                </a:solidFill>
                <a:latin typeface="Arial" panose="020B0604020202020204" pitchFamily="34" charset="0"/>
              </a:rPr>
              <a:t>Training set</a:t>
            </a:r>
          </a:p>
        </p:txBody>
      </p:sp>
      <p:grpSp>
        <p:nvGrpSpPr>
          <p:cNvPr id="265244" name="Group 28">
            <a:extLst>
              <a:ext uri="{FF2B5EF4-FFF2-40B4-BE49-F238E27FC236}">
                <a16:creationId xmlns:a16="http://schemas.microsoft.com/office/drawing/2014/main" id="{F4A62F96-E4C3-1CC8-5A2B-FABD92613308}"/>
              </a:ext>
            </a:extLst>
          </p:cNvPr>
          <p:cNvGrpSpPr>
            <a:grpSpLocks/>
          </p:cNvGrpSpPr>
          <p:nvPr/>
        </p:nvGrpSpPr>
        <p:grpSpPr bwMode="auto">
          <a:xfrm>
            <a:off x="5556250" y="2068513"/>
            <a:ext cx="533400" cy="444500"/>
            <a:chOff x="2540" y="1303"/>
            <a:chExt cx="336" cy="280"/>
          </a:xfrm>
        </p:grpSpPr>
        <p:sp>
          <p:nvSpPr>
            <p:cNvPr id="265245" name="Rectangle 29">
              <a:extLst>
                <a:ext uri="{FF2B5EF4-FFF2-40B4-BE49-F238E27FC236}">
                  <a16:creationId xmlns:a16="http://schemas.microsoft.com/office/drawing/2014/main" id="{F0DAB3CA-B273-381B-D1C7-56D31F2C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0" y="1303"/>
              <a:ext cx="336" cy="28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46" name="Line 30">
              <a:extLst>
                <a:ext uri="{FF2B5EF4-FFF2-40B4-BE49-F238E27FC236}">
                  <a16:creationId xmlns:a16="http://schemas.microsoft.com/office/drawing/2014/main" id="{4F3CD467-D249-CFA1-6097-A2B9EABC5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46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47" name="Line 31">
              <a:extLst>
                <a:ext uri="{FF2B5EF4-FFF2-40B4-BE49-F238E27FC236}">
                  <a16:creationId xmlns:a16="http://schemas.microsoft.com/office/drawing/2014/main" id="{F52F822E-6472-BAA5-3989-41741ACD15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50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48" name="Line 32">
              <a:extLst>
                <a:ext uri="{FF2B5EF4-FFF2-40B4-BE49-F238E27FC236}">
                  <a16:creationId xmlns:a16="http://schemas.microsoft.com/office/drawing/2014/main" id="{8737847C-BF68-EA9B-54D6-27296DB658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54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49" name="Line 33">
              <a:extLst>
                <a:ext uri="{FF2B5EF4-FFF2-40B4-BE49-F238E27FC236}">
                  <a16:creationId xmlns:a16="http://schemas.microsoft.com/office/drawing/2014/main" id="{C267FA7E-13A4-ECDE-3A4B-9AD1DB416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391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50" name="Line 34">
              <a:extLst>
                <a:ext uri="{FF2B5EF4-FFF2-40B4-BE49-F238E27FC236}">
                  <a16:creationId xmlns:a16="http://schemas.microsoft.com/office/drawing/2014/main" id="{9BEDDD71-9256-6488-8A4E-E1204DDBC5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8" y="142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5251" name="Line 35">
            <a:extLst>
              <a:ext uri="{FF2B5EF4-FFF2-40B4-BE49-F238E27FC236}">
                <a16:creationId xmlns:a16="http://schemas.microsoft.com/office/drawing/2014/main" id="{D487EB0F-B540-8AF4-EE95-E10910F37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2838" y="2330450"/>
            <a:ext cx="639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252" name="Rectangle 36">
            <a:extLst>
              <a:ext uri="{FF2B5EF4-FFF2-40B4-BE49-F238E27FC236}">
                <a16:creationId xmlns:a16="http://schemas.microsoft.com/office/drawing/2014/main" id="{5687CA6C-299F-6DB4-ECEF-9E252B54F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648201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60C900"/>
                </a:solidFill>
                <a:latin typeface="Arial" panose="020B0604020202020204" pitchFamily="34" charset="0"/>
              </a:rPr>
              <a:t>Testing set</a:t>
            </a:r>
          </a:p>
        </p:txBody>
      </p:sp>
      <p:grpSp>
        <p:nvGrpSpPr>
          <p:cNvPr id="265253" name="Group 37">
            <a:extLst>
              <a:ext uri="{FF2B5EF4-FFF2-40B4-BE49-F238E27FC236}">
                <a16:creationId xmlns:a16="http://schemas.microsoft.com/office/drawing/2014/main" id="{64198C8B-8D81-1250-4A74-E2755A86C3AE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4267200"/>
            <a:ext cx="533400" cy="266700"/>
            <a:chOff x="1812" y="2352"/>
            <a:chExt cx="336" cy="168"/>
          </a:xfrm>
        </p:grpSpPr>
        <p:sp>
          <p:nvSpPr>
            <p:cNvPr id="265254" name="Rectangle 38">
              <a:extLst>
                <a:ext uri="{FF2B5EF4-FFF2-40B4-BE49-F238E27FC236}">
                  <a16:creationId xmlns:a16="http://schemas.microsoft.com/office/drawing/2014/main" id="{689E48D0-17C4-47B4-28C0-6C1DE79C9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2352"/>
              <a:ext cx="336" cy="1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55" name="Line 39">
              <a:extLst>
                <a:ext uri="{FF2B5EF4-FFF2-40B4-BE49-F238E27FC236}">
                  <a16:creationId xmlns:a16="http://schemas.microsoft.com/office/drawing/2014/main" id="{9EC26299-A17E-74A6-6AFD-C4BBB5BB4D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16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56" name="Line 40">
              <a:extLst>
                <a:ext uri="{FF2B5EF4-FFF2-40B4-BE49-F238E27FC236}">
                  <a16:creationId xmlns:a16="http://schemas.microsoft.com/office/drawing/2014/main" id="{E3023EA9-680D-F878-AC4E-F215197C4C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48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57" name="Line 41">
              <a:extLst>
                <a:ext uri="{FF2B5EF4-FFF2-40B4-BE49-F238E27FC236}">
                  <a16:creationId xmlns:a16="http://schemas.microsoft.com/office/drawing/2014/main" id="{7682D750-9A57-57CB-917C-25B630520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80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5258" name="Line 42">
            <a:extLst>
              <a:ext uri="{FF2B5EF4-FFF2-40B4-BE49-F238E27FC236}">
                <a16:creationId xmlns:a16="http://schemas.microsoft.com/office/drawing/2014/main" id="{A166036B-6C49-1365-342B-551D53844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4290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2D4AD40-B3DD-966A-92AE-A6ED6BEAF3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DA23-488F-C344-9C48-CA274AF992FC}" type="slidenum">
              <a:rPr lang="en-US" altLang="en-US"/>
              <a:pPr/>
              <a:t>109</a:t>
            </a:fld>
            <a:endParaRPr lang="en-US" altLang="en-US"/>
          </a:p>
        </p:txBody>
      </p:sp>
      <p:sp>
        <p:nvSpPr>
          <p:cNvPr id="267266" name="Rectangle 2">
            <a:extLst>
              <a:ext uri="{FF2B5EF4-FFF2-40B4-BE49-F238E27FC236}">
                <a16:creationId xmlns:a16="http://schemas.microsoft.com/office/drawing/2014/main" id="{D9B146FF-810A-FABC-0EF3-8B789CB444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0300" y="196850"/>
            <a:ext cx="7924800" cy="800100"/>
          </a:xfrm>
          <a:noFill/>
          <a:ln/>
        </p:spPr>
        <p:txBody>
          <a:bodyPr vert="horz" lIns="92075" tIns="46038" rIns="92075" bIns="46038" rtlCol="0" anchor="ctr">
            <a:normAutofit fontScale="90000"/>
          </a:bodyPr>
          <a:lstStyle/>
          <a:p>
            <a:pPr defTabSz="917575"/>
            <a:r>
              <a:rPr lang="en-US" altLang="en-US" sz="3600"/>
              <a:t>Classification Step 2: </a:t>
            </a:r>
            <a:br>
              <a:rPr lang="en-US" altLang="en-US" sz="3600"/>
            </a:br>
            <a:r>
              <a:rPr lang="en-US" altLang="en-US" sz="3600"/>
              <a:t>Build a model on a training set</a:t>
            </a:r>
          </a:p>
        </p:txBody>
      </p:sp>
      <p:grpSp>
        <p:nvGrpSpPr>
          <p:cNvPr id="267267" name="Group 3">
            <a:extLst>
              <a:ext uri="{FF2B5EF4-FFF2-40B4-BE49-F238E27FC236}">
                <a16:creationId xmlns:a16="http://schemas.microsoft.com/office/drawing/2014/main" id="{BF6D68CE-05AE-A92F-99E9-BC8EBFDCF586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068514"/>
            <a:ext cx="1385888" cy="827087"/>
            <a:chOff x="2880" y="1303"/>
            <a:chExt cx="873" cy="521"/>
          </a:xfrm>
        </p:grpSpPr>
        <p:sp>
          <p:nvSpPr>
            <p:cNvPr id="267268" name="Rectangle 4">
              <a:extLst>
                <a:ext uri="{FF2B5EF4-FFF2-40B4-BE49-F238E27FC236}">
                  <a16:creationId xmlns:a16="http://schemas.microsoft.com/office/drawing/2014/main" id="{A65CDBCD-E2E3-1467-1F17-B31DAC42E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5" y="1303"/>
              <a:ext cx="8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>
                  <a:solidFill>
                    <a:srgbClr val="FF5008"/>
                  </a:solidFill>
                  <a:latin typeface="Arial" panose="020B0604020202020204" pitchFamily="34" charset="0"/>
                </a:rPr>
                <a:t>Training set</a:t>
              </a:r>
            </a:p>
          </p:txBody>
        </p:sp>
        <p:sp>
          <p:nvSpPr>
            <p:cNvPr id="267269" name="Rectangle 5">
              <a:extLst>
                <a:ext uri="{FF2B5EF4-FFF2-40B4-BE49-F238E27FC236}">
                  <a16:creationId xmlns:a16="http://schemas.microsoft.com/office/drawing/2014/main" id="{71E4AFB8-8AC3-50DE-B445-D705EF107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591"/>
              <a:ext cx="1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endParaRPr lang="en-US" altLang="en-US">
                <a:solidFill>
                  <a:srgbClr val="60C9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67270" name="Rectangle 6">
            <a:extLst>
              <a:ext uri="{FF2B5EF4-FFF2-40B4-BE49-F238E27FC236}">
                <a16:creationId xmlns:a16="http://schemas.microsoft.com/office/drawing/2014/main" id="{920F075A-A014-08B3-8CEF-94D04713F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138" y="41894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71" name="Rectangle 7">
            <a:extLst>
              <a:ext uri="{FF2B5EF4-FFF2-40B4-BE49-F238E27FC236}">
                <a16:creationId xmlns:a16="http://schemas.microsoft.com/office/drawing/2014/main" id="{6E08BCB7-293E-5DBE-A399-EE3B0D96F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447801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Results Known</a:t>
            </a:r>
          </a:p>
        </p:txBody>
      </p:sp>
      <p:sp>
        <p:nvSpPr>
          <p:cNvPr id="267272" name="Rectangle 8">
            <a:extLst>
              <a:ext uri="{FF2B5EF4-FFF2-40B4-BE49-F238E27FC236}">
                <a16:creationId xmlns:a16="http://schemas.microsoft.com/office/drawing/2014/main" id="{E9D84F0B-911B-3DCC-C599-B6A8AB818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0" y="2073275"/>
            <a:ext cx="1143000" cy="1257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73" name="Line 9">
            <a:extLst>
              <a:ext uri="{FF2B5EF4-FFF2-40B4-BE49-F238E27FC236}">
                <a16:creationId xmlns:a16="http://schemas.microsoft.com/office/drawing/2014/main" id="{DF16E271-5DCA-3F57-9524-D3CBDAD992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5431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74" name="Line 10">
            <a:extLst>
              <a:ext uri="{FF2B5EF4-FFF2-40B4-BE49-F238E27FC236}">
                <a16:creationId xmlns:a16="http://schemas.microsoft.com/office/drawing/2014/main" id="{CAD51864-FAD9-94E1-26DC-5FE5A5EE6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2256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75" name="Line 11">
            <a:extLst>
              <a:ext uri="{FF2B5EF4-FFF2-40B4-BE49-F238E27FC236}">
                <a16:creationId xmlns:a16="http://schemas.microsoft.com/office/drawing/2014/main" id="{A80C3B0C-BCAA-3837-632D-59257C095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3907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76" name="Line 12">
            <a:extLst>
              <a:ext uri="{FF2B5EF4-FFF2-40B4-BE49-F238E27FC236}">
                <a16:creationId xmlns:a16="http://schemas.microsoft.com/office/drawing/2014/main" id="{FA5D7BE2-E2FC-B850-0E3F-8B591D128B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7082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77" name="Line 13">
            <a:extLst>
              <a:ext uri="{FF2B5EF4-FFF2-40B4-BE49-F238E27FC236}">
                <a16:creationId xmlns:a16="http://schemas.microsoft.com/office/drawing/2014/main" id="{5B783965-4D43-5EDD-DA2C-041545124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31781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78" name="Line 14">
            <a:extLst>
              <a:ext uri="{FF2B5EF4-FFF2-40B4-BE49-F238E27FC236}">
                <a16:creationId xmlns:a16="http://schemas.microsoft.com/office/drawing/2014/main" id="{228C3AA9-2ECB-D9A7-2795-2F33C9FA00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30257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79" name="Line 15">
            <a:extLst>
              <a:ext uri="{FF2B5EF4-FFF2-40B4-BE49-F238E27FC236}">
                <a16:creationId xmlns:a16="http://schemas.microsoft.com/office/drawing/2014/main" id="{9F64A8C4-A893-A1F7-E24D-839C94662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8606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80" name="Line 16">
            <a:extLst>
              <a:ext uri="{FF2B5EF4-FFF2-40B4-BE49-F238E27FC236}">
                <a16:creationId xmlns:a16="http://schemas.microsoft.com/office/drawing/2014/main" id="{D1E6B17E-CCF9-5E89-1716-09AE54331A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6450" y="2066925"/>
            <a:ext cx="0" cy="1270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81" name="Rectangle 17">
            <a:extLst>
              <a:ext uri="{FF2B5EF4-FFF2-40B4-BE49-F238E27FC236}">
                <a16:creationId xmlns:a16="http://schemas.microsoft.com/office/drawing/2014/main" id="{1D0DBE83-28C8-3D48-FAD8-8BF7493EA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0066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67282" name="Rectangle 18">
            <a:extLst>
              <a:ext uri="{FF2B5EF4-FFF2-40B4-BE49-F238E27FC236}">
                <a16:creationId xmlns:a16="http://schemas.microsoft.com/office/drawing/2014/main" id="{3C27EE30-7FE1-F490-187B-753D9D14B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1590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67283" name="Rectangle 19">
            <a:extLst>
              <a:ext uri="{FF2B5EF4-FFF2-40B4-BE49-F238E27FC236}">
                <a16:creationId xmlns:a16="http://schemas.microsoft.com/office/drawing/2014/main" id="{F92F4AFE-FFB6-D460-1290-9DA911E1D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2324101"/>
            <a:ext cx="24526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67284" name="Rectangle 20">
            <a:extLst>
              <a:ext uri="{FF2B5EF4-FFF2-40B4-BE49-F238E27FC236}">
                <a16:creationId xmlns:a16="http://schemas.microsoft.com/office/drawing/2014/main" id="{0194CE75-7177-DBC5-C3B5-8D2EE25F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2476501"/>
            <a:ext cx="24526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67285" name="Rectangle 21">
            <a:extLst>
              <a:ext uri="{FF2B5EF4-FFF2-40B4-BE49-F238E27FC236}">
                <a16:creationId xmlns:a16="http://schemas.microsoft.com/office/drawing/2014/main" id="{E91DD9E6-0360-FF56-56C7-978D47241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6289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67286" name="Rectangle 22">
            <a:extLst>
              <a:ext uri="{FF2B5EF4-FFF2-40B4-BE49-F238E27FC236}">
                <a16:creationId xmlns:a16="http://schemas.microsoft.com/office/drawing/2014/main" id="{30DDEA82-2FE4-4F52-E5A9-4C43B9DAE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122363"/>
            <a:ext cx="1301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THE PAST</a:t>
            </a:r>
          </a:p>
        </p:txBody>
      </p:sp>
      <p:grpSp>
        <p:nvGrpSpPr>
          <p:cNvPr id="267287" name="Group 23">
            <a:extLst>
              <a:ext uri="{FF2B5EF4-FFF2-40B4-BE49-F238E27FC236}">
                <a16:creationId xmlns:a16="http://schemas.microsoft.com/office/drawing/2014/main" id="{CC55964D-9537-9CA8-76D6-D2C279BD8BC2}"/>
              </a:ext>
            </a:extLst>
          </p:cNvPr>
          <p:cNvGrpSpPr>
            <a:grpSpLocks/>
          </p:cNvGrpSpPr>
          <p:nvPr/>
        </p:nvGrpSpPr>
        <p:grpSpPr bwMode="auto">
          <a:xfrm>
            <a:off x="5556250" y="2068513"/>
            <a:ext cx="533400" cy="444500"/>
            <a:chOff x="2540" y="1303"/>
            <a:chExt cx="336" cy="280"/>
          </a:xfrm>
        </p:grpSpPr>
        <p:sp>
          <p:nvSpPr>
            <p:cNvPr id="267288" name="Rectangle 24">
              <a:extLst>
                <a:ext uri="{FF2B5EF4-FFF2-40B4-BE49-F238E27FC236}">
                  <a16:creationId xmlns:a16="http://schemas.microsoft.com/office/drawing/2014/main" id="{6671BF6F-7CE7-2722-992D-96BFFD98C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0" y="1303"/>
              <a:ext cx="336" cy="28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89" name="Line 25">
              <a:extLst>
                <a:ext uri="{FF2B5EF4-FFF2-40B4-BE49-F238E27FC236}">
                  <a16:creationId xmlns:a16="http://schemas.microsoft.com/office/drawing/2014/main" id="{8EF81BAC-C6E7-8C96-BCC1-CA0658E4F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46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90" name="Line 26">
              <a:extLst>
                <a:ext uri="{FF2B5EF4-FFF2-40B4-BE49-F238E27FC236}">
                  <a16:creationId xmlns:a16="http://schemas.microsoft.com/office/drawing/2014/main" id="{6C80D299-258E-C2E5-E60D-6DAD548FF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50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91" name="Line 27">
              <a:extLst>
                <a:ext uri="{FF2B5EF4-FFF2-40B4-BE49-F238E27FC236}">
                  <a16:creationId xmlns:a16="http://schemas.microsoft.com/office/drawing/2014/main" id="{7B630FD5-B919-B2A1-D097-A5BAA47B9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54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92" name="Line 28">
              <a:extLst>
                <a:ext uri="{FF2B5EF4-FFF2-40B4-BE49-F238E27FC236}">
                  <a16:creationId xmlns:a16="http://schemas.microsoft.com/office/drawing/2014/main" id="{687CA8E1-B6F1-4E3C-62F3-5AA9691D7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391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93" name="Line 29">
              <a:extLst>
                <a:ext uri="{FF2B5EF4-FFF2-40B4-BE49-F238E27FC236}">
                  <a16:creationId xmlns:a16="http://schemas.microsoft.com/office/drawing/2014/main" id="{024984F8-B3C2-AA7E-4879-B8BA24A012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8" y="142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7294" name="Group 30">
            <a:extLst>
              <a:ext uri="{FF2B5EF4-FFF2-40B4-BE49-F238E27FC236}">
                <a16:creationId xmlns:a16="http://schemas.microsoft.com/office/drawing/2014/main" id="{2D2DE6B7-0905-3EB5-5C5C-4F8AB1D8D24E}"/>
              </a:ext>
            </a:extLst>
          </p:cNvPr>
          <p:cNvGrpSpPr>
            <a:grpSpLocks/>
          </p:cNvGrpSpPr>
          <p:nvPr/>
        </p:nvGrpSpPr>
        <p:grpSpPr bwMode="auto">
          <a:xfrm>
            <a:off x="2039938" y="2008188"/>
            <a:ext cx="1160462" cy="1346200"/>
            <a:chOff x="325" y="1265"/>
            <a:chExt cx="731" cy="848"/>
          </a:xfrm>
        </p:grpSpPr>
        <p:sp>
          <p:nvSpPr>
            <p:cNvPr id="267295" name="Oval 31">
              <a:extLst>
                <a:ext uri="{FF2B5EF4-FFF2-40B4-BE49-F238E27FC236}">
                  <a16:creationId xmlns:a16="http://schemas.microsoft.com/office/drawing/2014/main" id="{8CBB90EA-2AEF-0B8F-FC61-DEE900A42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833"/>
              <a:ext cx="727" cy="28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96" name="Oval 32">
              <a:extLst>
                <a:ext uri="{FF2B5EF4-FFF2-40B4-BE49-F238E27FC236}">
                  <a16:creationId xmlns:a16="http://schemas.microsoft.com/office/drawing/2014/main" id="{53136060-824A-1D9F-021B-FA790F318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265"/>
              <a:ext cx="727" cy="280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97" name="Oval 33">
              <a:extLst>
                <a:ext uri="{FF2B5EF4-FFF2-40B4-BE49-F238E27FC236}">
                  <a16:creationId xmlns:a16="http://schemas.microsoft.com/office/drawing/2014/main" id="{2940D453-07AF-F016-2AFE-98EBFFA9C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805"/>
              <a:ext cx="731" cy="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98" name="Line 34">
              <a:extLst>
                <a:ext uri="{FF2B5EF4-FFF2-40B4-BE49-F238E27FC236}">
                  <a16:creationId xmlns:a16="http://schemas.microsoft.com/office/drawing/2014/main" id="{81DD8751-401B-1B5A-DBCA-86B94D224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405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99" name="Rectangle 35">
              <a:extLst>
                <a:ext uri="{FF2B5EF4-FFF2-40B4-BE49-F238E27FC236}">
                  <a16:creationId xmlns:a16="http://schemas.microsoft.com/office/drawing/2014/main" id="{5A210DE3-ED94-9DE7-8F0A-DC809ED7A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682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b="1">
                  <a:solidFill>
                    <a:srgbClr val="000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267300" name="Line 36">
              <a:extLst>
                <a:ext uri="{FF2B5EF4-FFF2-40B4-BE49-F238E27FC236}">
                  <a16:creationId xmlns:a16="http://schemas.microsoft.com/office/drawing/2014/main" id="{442461F4-47DE-FA65-FC34-2E69A48BA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" y="1413"/>
              <a:ext cx="0" cy="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7301" name="Line 37">
            <a:extLst>
              <a:ext uri="{FF2B5EF4-FFF2-40B4-BE49-F238E27FC236}">
                <a16:creationId xmlns:a16="http://schemas.microsoft.com/office/drawing/2014/main" id="{8E2B8920-02B8-AA56-5B3C-426172483A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1" y="2727326"/>
            <a:ext cx="441325" cy="158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02" name="Line 38">
            <a:extLst>
              <a:ext uri="{FF2B5EF4-FFF2-40B4-BE49-F238E27FC236}">
                <a16:creationId xmlns:a16="http://schemas.microsoft.com/office/drawing/2014/main" id="{66E0E80F-0CC5-F7BD-592E-311F484A2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2838" y="2330450"/>
            <a:ext cx="639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03" name="Rectangle 39">
            <a:extLst>
              <a:ext uri="{FF2B5EF4-FFF2-40B4-BE49-F238E27FC236}">
                <a16:creationId xmlns:a16="http://schemas.microsoft.com/office/drawing/2014/main" id="{B8D01025-C72D-EF29-3469-9D2F55507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1" y="3454401"/>
            <a:ext cx="1914525" cy="466725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04" name="Rectangle 40">
            <a:extLst>
              <a:ext uri="{FF2B5EF4-FFF2-40B4-BE49-F238E27FC236}">
                <a16:creationId xmlns:a16="http://schemas.microsoft.com/office/drawing/2014/main" id="{A336B6F2-9632-28A3-8CA2-B5DD2606B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6" y="3429000"/>
            <a:ext cx="1814513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en-US" sz="2000"/>
              <a:t>Model Builder</a:t>
            </a:r>
          </a:p>
        </p:txBody>
      </p:sp>
      <p:sp>
        <p:nvSpPr>
          <p:cNvPr id="267305" name="Line 41">
            <a:extLst>
              <a:ext uri="{FF2B5EF4-FFF2-40B4-BE49-F238E27FC236}">
                <a16:creationId xmlns:a16="http://schemas.microsoft.com/office/drawing/2014/main" id="{9DD350A2-5C28-C3F6-0024-8E0237934F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251460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06" name="Rectangle 42">
            <a:extLst>
              <a:ext uri="{FF2B5EF4-FFF2-40B4-BE49-F238E27FC236}">
                <a16:creationId xmlns:a16="http://schemas.microsoft.com/office/drawing/2014/main" id="{508BD1C8-8483-F753-E252-6CE31BB5E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648201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60C900"/>
                </a:solidFill>
                <a:latin typeface="Arial" panose="020B0604020202020204" pitchFamily="34" charset="0"/>
              </a:rPr>
              <a:t>Testing set</a:t>
            </a:r>
          </a:p>
        </p:txBody>
      </p:sp>
      <p:grpSp>
        <p:nvGrpSpPr>
          <p:cNvPr id="267307" name="Group 43">
            <a:extLst>
              <a:ext uri="{FF2B5EF4-FFF2-40B4-BE49-F238E27FC236}">
                <a16:creationId xmlns:a16="http://schemas.microsoft.com/office/drawing/2014/main" id="{466DB544-C29E-37EE-BA29-BB5D6B560E4E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4419600"/>
            <a:ext cx="533400" cy="266700"/>
            <a:chOff x="1812" y="2352"/>
            <a:chExt cx="336" cy="168"/>
          </a:xfrm>
        </p:grpSpPr>
        <p:sp>
          <p:nvSpPr>
            <p:cNvPr id="267308" name="Rectangle 44">
              <a:extLst>
                <a:ext uri="{FF2B5EF4-FFF2-40B4-BE49-F238E27FC236}">
                  <a16:creationId xmlns:a16="http://schemas.microsoft.com/office/drawing/2014/main" id="{11FED98F-21F1-56C0-9326-0F51BB436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2352"/>
              <a:ext cx="336" cy="1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09" name="Line 45">
              <a:extLst>
                <a:ext uri="{FF2B5EF4-FFF2-40B4-BE49-F238E27FC236}">
                  <a16:creationId xmlns:a16="http://schemas.microsoft.com/office/drawing/2014/main" id="{34CCDEBF-2E17-F9FE-0745-13F8BEFC0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16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10" name="Line 46">
              <a:extLst>
                <a:ext uri="{FF2B5EF4-FFF2-40B4-BE49-F238E27FC236}">
                  <a16:creationId xmlns:a16="http://schemas.microsoft.com/office/drawing/2014/main" id="{B7B1C185-F25B-0B3F-4DBB-563ABB0B62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48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11" name="Line 47">
              <a:extLst>
                <a:ext uri="{FF2B5EF4-FFF2-40B4-BE49-F238E27FC236}">
                  <a16:creationId xmlns:a16="http://schemas.microsoft.com/office/drawing/2014/main" id="{D7428C7F-0FE4-93ED-81B5-9C9545F96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80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7312" name="Line 48">
            <a:extLst>
              <a:ext uri="{FF2B5EF4-FFF2-40B4-BE49-F238E27FC236}">
                <a16:creationId xmlns:a16="http://schemas.microsoft.com/office/drawing/2014/main" id="{B4E077C7-9177-0DC9-DD48-BF70AA063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5814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2665F92-6DC3-75B8-0A23-8412062A64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Sample Applications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33930290-7C6E-0A66-3829-B20C35DFE0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Web search 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Computational biology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Finance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E-commerce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Space exploration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Robotics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Information extraction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Social networks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Debugging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562C59-A994-9AB0-5E66-06061E7FE9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6D19B-B145-024F-A96A-B1A71A4F31C0}" type="slidenum">
              <a:rPr lang="en-US" altLang="en-US"/>
              <a:pPr/>
              <a:t>110</a:t>
            </a:fld>
            <a:endParaRPr lang="en-US" altLang="en-US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01C28BDB-0497-AF61-1353-0D168391B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2200" y="304800"/>
            <a:ext cx="7962900" cy="1098550"/>
          </a:xfrm>
          <a:noFill/>
          <a:ln/>
        </p:spPr>
        <p:txBody>
          <a:bodyPr vert="horz" lIns="92075" tIns="46038" rIns="92075" bIns="46038" rtlCol="0" anchor="ctr">
            <a:normAutofit fontScale="90000"/>
          </a:bodyPr>
          <a:lstStyle/>
          <a:p>
            <a:pPr defTabSz="917575"/>
            <a:r>
              <a:rPr lang="en-US" altLang="en-US" dirty="0"/>
              <a:t>Classification Step 3:</a:t>
            </a:r>
            <a:br>
              <a:rPr lang="en-US" altLang="en-US" dirty="0"/>
            </a:br>
            <a:r>
              <a:rPr lang="en-US" altLang="en-US" dirty="0"/>
              <a:t> Evaluate on test set</a:t>
            </a:r>
          </a:p>
        </p:txBody>
      </p:sp>
      <p:sp>
        <p:nvSpPr>
          <p:cNvPr id="269315" name="Line 3">
            <a:extLst>
              <a:ext uri="{FF2B5EF4-FFF2-40B4-BE49-F238E27FC236}">
                <a16:creationId xmlns:a16="http://schemas.microsoft.com/office/drawing/2014/main" id="{68D89726-3F9B-CD07-4054-74FB3772C1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44196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9316" name="Group 4">
            <a:extLst>
              <a:ext uri="{FF2B5EF4-FFF2-40B4-BE49-F238E27FC236}">
                <a16:creationId xmlns:a16="http://schemas.microsoft.com/office/drawing/2014/main" id="{766B04E3-C8BC-88BF-593F-166F63177A5B}"/>
              </a:ext>
            </a:extLst>
          </p:cNvPr>
          <p:cNvGrpSpPr>
            <a:grpSpLocks/>
          </p:cNvGrpSpPr>
          <p:nvPr/>
        </p:nvGrpSpPr>
        <p:grpSpPr bwMode="auto">
          <a:xfrm>
            <a:off x="2039938" y="2008188"/>
            <a:ext cx="1160462" cy="1346200"/>
            <a:chOff x="325" y="1265"/>
            <a:chExt cx="731" cy="848"/>
          </a:xfrm>
        </p:grpSpPr>
        <p:sp>
          <p:nvSpPr>
            <p:cNvPr id="269317" name="Oval 5">
              <a:extLst>
                <a:ext uri="{FF2B5EF4-FFF2-40B4-BE49-F238E27FC236}">
                  <a16:creationId xmlns:a16="http://schemas.microsoft.com/office/drawing/2014/main" id="{710AB5CB-9AB5-7AAB-348E-0668BEFCE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833"/>
              <a:ext cx="727" cy="28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18" name="Oval 6">
              <a:extLst>
                <a:ext uri="{FF2B5EF4-FFF2-40B4-BE49-F238E27FC236}">
                  <a16:creationId xmlns:a16="http://schemas.microsoft.com/office/drawing/2014/main" id="{6B89B9EC-27A6-EEEB-6676-2847D56B9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265"/>
              <a:ext cx="727" cy="280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19" name="Oval 7">
              <a:extLst>
                <a:ext uri="{FF2B5EF4-FFF2-40B4-BE49-F238E27FC236}">
                  <a16:creationId xmlns:a16="http://schemas.microsoft.com/office/drawing/2014/main" id="{56836C20-D92C-7AC0-C7EF-405066A75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805"/>
              <a:ext cx="731" cy="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20" name="Line 8">
              <a:extLst>
                <a:ext uri="{FF2B5EF4-FFF2-40B4-BE49-F238E27FC236}">
                  <a16:creationId xmlns:a16="http://schemas.microsoft.com/office/drawing/2014/main" id="{EDB1DA9B-2491-15F4-2F0E-2A268E970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405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21" name="Rectangle 9">
              <a:extLst>
                <a:ext uri="{FF2B5EF4-FFF2-40B4-BE49-F238E27FC236}">
                  <a16:creationId xmlns:a16="http://schemas.microsoft.com/office/drawing/2014/main" id="{D4766BB8-D520-DA69-886C-B8F27A3B9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682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b="1">
                  <a:solidFill>
                    <a:srgbClr val="000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269322" name="Line 10">
              <a:extLst>
                <a:ext uri="{FF2B5EF4-FFF2-40B4-BE49-F238E27FC236}">
                  <a16:creationId xmlns:a16="http://schemas.microsoft.com/office/drawing/2014/main" id="{08544BAC-21CD-FC6A-D910-26E6A217EB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" y="1413"/>
              <a:ext cx="0" cy="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9323" name="Line 11">
            <a:extLst>
              <a:ext uri="{FF2B5EF4-FFF2-40B4-BE49-F238E27FC236}">
                <a16:creationId xmlns:a16="http://schemas.microsoft.com/office/drawing/2014/main" id="{89989DE8-6777-96A9-9825-B6C7D147E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495800"/>
            <a:ext cx="1906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24" name="Rectangle 12">
            <a:extLst>
              <a:ext uri="{FF2B5EF4-FFF2-40B4-BE49-F238E27FC236}">
                <a16:creationId xmlns:a16="http://schemas.microsoft.com/office/drawing/2014/main" id="{D4E5F1B7-4845-77FE-3D62-647915005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657601"/>
            <a:ext cx="1314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Predictions</a:t>
            </a:r>
          </a:p>
        </p:txBody>
      </p:sp>
      <p:grpSp>
        <p:nvGrpSpPr>
          <p:cNvPr id="269325" name="Group 13">
            <a:extLst>
              <a:ext uri="{FF2B5EF4-FFF2-40B4-BE49-F238E27FC236}">
                <a16:creationId xmlns:a16="http://schemas.microsoft.com/office/drawing/2014/main" id="{296A5177-14E2-87E7-7D2A-E809D9257BD1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4267200"/>
            <a:ext cx="1054100" cy="565150"/>
            <a:chOff x="2136" y="2818"/>
            <a:chExt cx="664" cy="356"/>
          </a:xfrm>
        </p:grpSpPr>
        <p:sp>
          <p:nvSpPr>
            <p:cNvPr id="269326" name="AutoShape 14">
              <a:extLst>
                <a:ext uri="{FF2B5EF4-FFF2-40B4-BE49-F238E27FC236}">
                  <a16:creationId xmlns:a16="http://schemas.microsoft.com/office/drawing/2014/main" id="{2B3A2EA3-2423-A9BC-5014-EFB8D4CE12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136" y="2818"/>
              <a:ext cx="664" cy="356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C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27" name="Rectangle 15">
              <a:extLst>
                <a:ext uri="{FF2B5EF4-FFF2-40B4-BE49-F238E27FC236}">
                  <a16:creationId xmlns:a16="http://schemas.microsoft.com/office/drawing/2014/main" id="{CF8832FF-3DB5-8AE4-FDED-2DB6483ED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9" y="2916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28" name="Rectangle 16">
              <a:extLst>
                <a:ext uri="{FF2B5EF4-FFF2-40B4-BE49-F238E27FC236}">
                  <a16:creationId xmlns:a16="http://schemas.microsoft.com/office/drawing/2014/main" id="{AAE8045B-4657-C43C-B89A-F091F09C5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9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29" name="Rectangle 17">
              <a:extLst>
                <a:ext uri="{FF2B5EF4-FFF2-40B4-BE49-F238E27FC236}">
                  <a16:creationId xmlns:a16="http://schemas.microsoft.com/office/drawing/2014/main" id="{FC1E6A13-CB64-3DE6-38C1-4E6E1E8E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2998"/>
              <a:ext cx="79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30" name="Rectangle 18">
              <a:extLst>
                <a:ext uri="{FF2B5EF4-FFF2-40B4-BE49-F238E27FC236}">
                  <a16:creationId xmlns:a16="http://schemas.microsoft.com/office/drawing/2014/main" id="{772F0ADA-C5F7-C142-1326-FBEB2C7EC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31" name="Line 19">
              <a:extLst>
                <a:ext uri="{FF2B5EF4-FFF2-40B4-BE49-F238E27FC236}">
                  <a16:creationId xmlns:a16="http://schemas.microsoft.com/office/drawing/2014/main" id="{1A8CB197-9774-7FC5-6CCB-42EBBEF3D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26" y="2953"/>
              <a:ext cx="65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32" name="Line 20">
              <a:extLst>
                <a:ext uri="{FF2B5EF4-FFF2-40B4-BE49-F238E27FC236}">
                  <a16:creationId xmlns:a16="http://schemas.microsoft.com/office/drawing/2014/main" id="{E3FCF8E9-992A-8914-DF0A-62ED1335D5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2958"/>
              <a:ext cx="52" cy="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33" name="Line 21">
              <a:extLst>
                <a:ext uri="{FF2B5EF4-FFF2-40B4-BE49-F238E27FC236}">
                  <a16:creationId xmlns:a16="http://schemas.microsoft.com/office/drawing/2014/main" id="{CC163493-F38F-649A-D4C7-4243FE3FA3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3" y="3031"/>
              <a:ext cx="76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34" name="Line 22">
              <a:extLst>
                <a:ext uri="{FF2B5EF4-FFF2-40B4-BE49-F238E27FC236}">
                  <a16:creationId xmlns:a16="http://schemas.microsoft.com/office/drawing/2014/main" id="{57A759FB-A532-60F0-E9F6-90AF0327C3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7" y="3039"/>
              <a:ext cx="9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35" name="Rectangle 23">
              <a:extLst>
                <a:ext uri="{FF2B5EF4-FFF2-40B4-BE49-F238E27FC236}">
                  <a16:creationId xmlns:a16="http://schemas.microsoft.com/office/drawing/2014/main" id="{2611AC0D-1BF9-818F-9CA3-F6C7AB5DA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2864"/>
              <a:ext cx="165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200"/>
                <a:t>Y</a:t>
              </a:r>
            </a:p>
          </p:txBody>
        </p:sp>
        <p:sp>
          <p:nvSpPr>
            <p:cNvPr id="269336" name="Rectangle 24">
              <a:extLst>
                <a:ext uri="{FF2B5EF4-FFF2-40B4-BE49-F238E27FC236}">
                  <a16:creationId xmlns:a16="http://schemas.microsoft.com/office/drawing/2014/main" id="{779E6FC5-B323-F38E-E08B-A29B3E444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" y="2884"/>
              <a:ext cx="180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200"/>
                <a:t>N</a:t>
              </a:r>
            </a:p>
          </p:txBody>
        </p:sp>
        <p:sp>
          <p:nvSpPr>
            <p:cNvPr id="269337" name="Rectangle 25">
              <a:extLst>
                <a:ext uri="{FF2B5EF4-FFF2-40B4-BE49-F238E27FC236}">
                  <a16:creationId xmlns:a16="http://schemas.microsoft.com/office/drawing/2014/main" id="{F1CBF8F2-629C-80B7-A8EA-7F91FC499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38" name="Line 26">
              <a:extLst>
                <a:ext uri="{FF2B5EF4-FFF2-40B4-BE49-F238E27FC236}">
                  <a16:creationId xmlns:a16="http://schemas.microsoft.com/office/drawing/2014/main" id="{4676AFDB-E94F-97D6-1A1B-DE3AC19C8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3052"/>
              <a:ext cx="18" cy="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39" name="AutoShape 27">
              <a:extLst>
                <a:ext uri="{FF2B5EF4-FFF2-40B4-BE49-F238E27FC236}">
                  <a16:creationId xmlns:a16="http://schemas.microsoft.com/office/drawing/2014/main" id="{FB93E826-AEC8-30B0-5B94-A5B08E5BD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2991"/>
              <a:ext cx="85" cy="66"/>
            </a:xfrm>
            <a:prstGeom prst="diamond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9340" name="Rectangle 28">
            <a:extLst>
              <a:ext uri="{FF2B5EF4-FFF2-40B4-BE49-F238E27FC236}">
                <a16:creationId xmlns:a16="http://schemas.microsoft.com/office/drawing/2014/main" id="{FF2A8CAB-26A9-7264-A6C6-DDD5D61AC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524001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Results Known</a:t>
            </a:r>
          </a:p>
        </p:txBody>
      </p:sp>
      <p:sp>
        <p:nvSpPr>
          <p:cNvPr id="269341" name="Rectangle 29">
            <a:extLst>
              <a:ext uri="{FF2B5EF4-FFF2-40B4-BE49-F238E27FC236}">
                <a16:creationId xmlns:a16="http://schemas.microsoft.com/office/drawing/2014/main" id="{D62EB80A-7392-B885-B55B-25DE3D82C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2057401"/>
            <a:ext cx="1377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FF5008"/>
                </a:solidFill>
                <a:latin typeface="Arial" panose="020B0604020202020204" pitchFamily="34" charset="0"/>
              </a:rPr>
              <a:t>Training set</a:t>
            </a:r>
          </a:p>
        </p:txBody>
      </p:sp>
      <p:sp>
        <p:nvSpPr>
          <p:cNvPr id="269342" name="Rectangle 30">
            <a:extLst>
              <a:ext uri="{FF2B5EF4-FFF2-40B4-BE49-F238E27FC236}">
                <a16:creationId xmlns:a16="http://schemas.microsoft.com/office/drawing/2014/main" id="{B0FF579E-6465-E913-4962-8F955159D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648201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60C900"/>
                </a:solidFill>
                <a:latin typeface="Arial" panose="020B0604020202020204" pitchFamily="34" charset="0"/>
              </a:rPr>
              <a:t>Testing set</a:t>
            </a:r>
          </a:p>
        </p:txBody>
      </p:sp>
      <p:sp>
        <p:nvSpPr>
          <p:cNvPr id="269343" name="Rectangle 31">
            <a:extLst>
              <a:ext uri="{FF2B5EF4-FFF2-40B4-BE49-F238E27FC236}">
                <a16:creationId xmlns:a16="http://schemas.microsoft.com/office/drawing/2014/main" id="{0100E0F6-E528-50AF-B60B-81117EA74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0" y="2073275"/>
            <a:ext cx="1143000" cy="1257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44" name="Line 32">
            <a:extLst>
              <a:ext uri="{FF2B5EF4-FFF2-40B4-BE49-F238E27FC236}">
                <a16:creationId xmlns:a16="http://schemas.microsoft.com/office/drawing/2014/main" id="{0122AD07-94BD-BF6E-87A7-1BF046EA29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5431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45" name="Line 33">
            <a:extLst>
              <a:ext uri="{FF2B5EF4-FFF2-40B4-BE49-F238E27FC236}">
                <a16:creationId xmlns:a16="http://schemas.microsoft.com/office/drawing/2014/main" id="{4D271CC2-0620-2635-91E0-E04D840191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2256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46" name="Line 34">
            <a:extLst>
              <a:ext uri="{FF2B5EF4-FFF2-40B4-BE49-F238E27FC236}">
                <a16:creationId xmlns:a16="http://schemas.microsoft.com/office/drawing/2014/main" id="{D85C9D74-6E71-CDF6-FA46-3E07295D62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3907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47" name="Line 35">
            <a:extLst>
              <a:ext uri="{FF2B5EF4-FFF2-40B4-BE49-F238E27FC236}">
                <a16:creationId xmlns:a16="http://schemas.microsoft.com/office/drawing/2014/main" id="{A0241866-D356-4453-A18E-F8C0AE17C0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7082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48" name="Line 36">
            <a:extLst>
              <a:ext uri="{FF2B5EF4-FFF2-40B4-BE49-F238E27FC236}">
                <a16:creationId xmlns:a16="http://schemas.microsoft.com/office/drawing/2014/main" id="{EF55819E-1344-1873-C206-9F77B923F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31781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49" name="Line 37">
            <a:extLst>
              <a:ext uri="{FF2B5EF4-FFF2-40B4-BE49-F238E27FC236}">
                <a16:creationId xmlns:a16="http://schemas.microsoft.com/office/drawing/2014/main" id="{68F943AF-F143-5C6C-1889-F8DD8EE2E7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30257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50" name="Line 38">
            <a:extLst>
              <a:ext uri="{FF2B5EF4-FFF2-40B4-BE49-F238E27FC236}">
                <a16:creationId xmlns:a16="http://schemas.microsoft.com/office/drawing/2014/main" id="{0396AF09-D7C6-2424-AF7A-10BE75DFA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8606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51" name="Line 39">
            <a:extLst>
              <a:ext uri="{FF2B5EF4-FFF2-40B4-BE49-F238E27FC236}">
                <a16:creationId xmlns:a16="http://schemas.microsoft.com/office/drawing/2014/main" id="{2B0242C9-52AE-8A5F-A193-FAE7114B19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6450" y="2066925"/>
            <a:ext cx="0" cy="1270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52" name="Rectangle 40">
            <a:extLst>
              <a:ext uri="{FF2B5EF4-FFF2-40B4-BE49-F238E27FC236}">
                <a16:creationId xmlns:a16="http://schemas.microsoft.com/office/drawing/2014/main" id="{D26BDDE0-4D10-B3CD-A3E0-93BC70C9A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0066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69353" name="Rectangle 41">
            <a:extLst>
              <a:ext uri="{FF2B5EF4-FFF2-40B4-BE49-F238E27FC236}">
                <a16:creationId xmlns:a16="http://schemas.microsoft.com/office/drawing/2014/main" id="{854F8A86-45DF-4AD8-E0A8-675AACD1E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1590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69354" name="Rectangle 42">
            <a:extLst>
              <a:ext uri="{FF2B5EF4-FFF2-40B4-BE49-F238E27FC236}">
                <a16:creationId xmlns:a16="http://schemas.microsoft.com/office/drawing/2014/main" id="{4ECDD590-89CD-C6E4-F635-700D0D15A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2324101"/>
            <a:ext cx="24526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69355" name="Rectangle 43">
            <a:extLst>
              <a:ext uri="{FF2B5EF4-FFF2-40B4-BE49-F238E27FC236}">
                <a16:creationId xmlns:a16="http://schemas.microsoft.com/office/drawing/2014/main" id="{E00DF7F2-9A90-A30F-11FD-E87BF02F1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2476501"/>
            <a:ext cx="24526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69356" name="Rectangle 44">
            <a:extLst>
              <a:ext uri="{FF2B5EF4-FFF2-40B4-BE49-F238E27FC236}">
                <a16:creationId xmlns:a16="http://schemas.microsoft.com/office/drawing/2014/main" id="{5A681359-94D5-5DFF-56B6-8C71FF2B9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6289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grpSp>
        <p:nvGrpSpPr>
          <p:cNvPr id="269357" name="Group 45">
            <a:extLst>
              <a:ext uri="{FF2B5EF4-FFF2-40B4-BE49-F238E27FC236}">
                <a16:creationId xmlns:a16="http://schemas.microsoft.com/office/drawing/2014/main" id="{BB15C7F4-EF84-434B-DACD-E5F17EB3BB41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4267200"/>
            <a:ext cx="533400" cy="266700"/>
            <a:chOff x="1812" y="2352"/>
            <a:chExt cx="336" cy="168"/>
          </a:xfrm>
        </p:grpSpPr>
        <p:sp>
          <p:nvSpPr>
            <p:cNvPr id="269358" name="Rectangle 46">
              <a:extLst>
                <a:ext uri="{FF2B5EF4-FFF2-40B4-BE49-F238E27FC236}">
                  <a16:creationId xmlns:a16="http://schemas.microsoft.com/office/drawing/2014/main" id="{CD59A7A2-4B34-EAF4-2F69-0CCF87292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2352"/>
              <a:ext cx="336" cy="1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59" name="Line 47">
              <a:extLst>
                <a:ext uri="{FF2B5EF4-FFF2-40B4-BE49-F238E27FC236}">
                  <a16:creationId xmlns:a16="http://schemas.microsoft.com/office/drawing/2014/main" id="{C98102A8-849C-9588-2921-094EEF02C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16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60" name="Line 48">
              <a:extLst>
                <a:ext uri="{FF2B5EF4-FFF2-40B4-BE49-F238E27FC236}">
                  <a16:creationId xmlns:a16="http://schemas.microsoft.com/office/drawing/2014/main" id="{48DBBFF3-1F41-0510-2A82-0099520B1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48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61" name="Line 49">
              <a:extLst>
                <a:ext uri="{FF2B5EF4-FFF2-40B4-BE49-F238E27FC236}">
                  <a16:creationId xmlns:a16="http://schemas.microsoft.com/office/drawing/2014/main" id="{454D693E-38B8-17D8-A0E7-3B8BB5A54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80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9362" name="Group 50">
            <a:extLst>
              <a:ext uri="{FF2B5EF4-FFF2-40B4-BE49-F238E27FC236}">
                <a16:creationId xmlns:a16="http://schemas.microsoft.com/office/drawing/2014/main" id="{6A65840A-AB00-9C19-7EC5-BAE87FF0425D}"/>
              </a:ext>
            </a:extLst>
          </p:cNvPr>
          <p:cNvGrpSpPr>
            <a:grpSpLocks/>
          </p:cNvGrpSpPr>
          <p:nvPr/>
        </p:nvGrpSpPr>
        <p:grpSpPr bwMode="auto">
          <a:xfrm>
            <a:off x="5556250" y="2068513"/>
            <a:ext cx="533400" cy="444500"/>
            <a:chOff x="2540" y="1303"/>
            <a:chExt cx="336" cy="280"/>
          </a:xfrm>
        </p:grpSpPr>
        <p:sp>
          <p:nvSpPr>
            <p:cNvPr id="269363" name="Rectangle 51">
              <a:extLst>
                <a:ext uri="{FF2B5EF4-FFF2-40B4-BE49-F238E27FC236}">
                  <a16:creationId xmlns:a16="http://schemas.microsoft.com/office/drawing/2014/main" id="{DCDB76B8-FB54-58F2-1782-D418BAED2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0" y="1303"/>
              <a:ext cx="336" cy="28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64" name="Line 52">
              <a:extLst>
                <a:ext uri="{FF2B5EF4-FFF2-40B4-BE49-F238E27FC236}">
                  <a16:creationId xmlns:a16="http://schemas.microsoft.com/office/drawing/2014/main" id="{B57F1117-5422-3308-9316-AEC7A9B33E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46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65" name="Line 53">
              <a:extLst>
                <a:ext uri="{FF2B5EF4-FFF2-40B4-BE49-F238E27FC236}">
                  <a16:creationId xmlns:a16="http://schemas.microsoft.com/office/drawing/2014/main" id="{9CBFFDAB-620E-6308-BE23-8A6AE9F406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50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66" name="Line 54">
              <a:extLst>
                <a:ext uri="{FF2B5EF4-FFF2-40B4-BE49-F238E27FC236}">
                  <a16:creationId xmlns:a16="http://schemas.microsoft.com/office/drawing/2014/main" id="{9BEEBA2B-CB3A-0B8E-0203-67289651B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54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67" name="Line 55">
              <a:extLst>
                <a:ext uri="{FF2B5EF4-FFF2-40B4-BE49-F238E27FC236}">
                  <a16:creationId xmlns:a16="http://schemas.microsoft.com/office/drawing/2014/main" id="{6E6D68C7-22C2-5CDE-2D56-459EA2AC2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391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68" name="Line 56">
              <a:extLst>
                <a:ext uri="{FF2B5EF4-FFF2-40B4-BE49-F238E27FC236}">
                  <a16:creationId xmlns:a16="http://schemas.microsoft.com/office/drawing/2014/main" id="{70283B96-531A-51C4-4AF1-7EB18A1AD1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8" y="142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9369" name="Line 57">
            <a:extLst>
              <a:ext uri="{FF2B5EF4-FFF2-40B4-BE49-F238E27FC236}">
                <a16:creationId xmlns:a16="http://schemas.microsoft.com/office/drawing/2014/main" id="{C4D436D9-6B6F-B147-BD6D-C62B1AE70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2838" y="2330450"/>
            <a:ext cx="639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70" name="Rectangle 58">
            <a:extLst>
              <a:ext uri="{FF2B5EF4-FFF2-40B4-BE49-F238E27FC236}">
                <a16:creationId xmlns:a16="http://schemas.microsoft.com/office/drawing/2014/main" id="{FF21CA81-7786-03A5-4732-57E57BADF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1" y="3124201"/>
            <a:ext cx="1914525" cy="466725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71" name="Rectangle 59">
            <a:extLst>
              <a:ext uri="{FF2B5EF4-FFF2-40B4-BE49-F238E27FC236}">
                <a16:creationId xmlns:a16="http://schemas.microsoft.com/office/drawing/2014/main" id="{F3B4922D-1F1A-84FF-8189-D57815D81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6" y="3124200"/>
            <a:ext cx="1814513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en-US" sz="2000"/>
              <a:t>Model Builder</a:t>
            </a:r>
          </a:p>
        </p:txBody>
      </p:sp>
      <p:sp>
        <p:nvSpPr>
          <p:cNvPr id="269372" name="Line 60">
            <a:extLst>
              <a:ext uri="{FF2B5EF4-FFF2-40B4-BE49-F238E27FC236}">
                <a16:creationId xmlns:a16="http://schemas.microsoft.com/office/drawing/2014/main" id="{8F1305BE-FD28-48DF-16A8-0A651F332B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26670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73" name="Line 61">
            <a:extLst>
              <a:ext uri="{FF2B5EF4-FFF2-40B4-BE49-F238E27FC236}">
                <a16:creationId xmlns:a16="http://schemas.microsoft.com/office/drawing/2014/main" id="{75EE9F7A-05C7-6C3D-9E5D-2EBCEC892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36576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74" name="Line 62">
            <a:extLst>
              <a:ext uri="{FF2B5EF4-FFF2-40B4-BE49-F238E27FC236}">
                <a16:creationId xmlns:a16="http://schemas.microsoft.com/office/drawing/2014/main" id="{B3F4C45F-8548-44A5-CC15-6755611541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1" y="2727326"/>
            <a:ext cx="441325" cy="158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75" name="Rectangle 63">
            <a:extLst>
              <a:ext uri="{FF2B5EF4-FFF2-40B4-BE49-F238E27FC236}">
                <a16:creationId xmlns:a16="http://schemas.microsoft.com/office/drawing/2014/main" id="{B4337C99-5F55-DC8A-702A-F72928DAA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429001"/>
            <a:ext cx="107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Evaluate</a:t>
            </a:r>
          </a:p>
        </p:txBody>
      </p:sp>
      <p:sp>
        <p:nvSpPr>
          <p:cNvPr id="269376" name="Line 64">
            <a:extLst>
              <a:ext uri="{FF2B5EF4-FFF2-40B4-BE49-F238E27FC236}">
                <a16:creationId xmlns:a16="http://schemas.microsoft.com/office/drawing/2014/main" id="{2E2BF92C-A638-6458-08B8-8FDA74F46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4290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77" name="Rectangle 65">
            <a:extLst>
              <a:ext uri="{FF2B5EF4-FFF2-40B4-BE49-F238E27FC236}">
                <a16:creationId xmlns:a16="http://schemas.microsoft.com/office/drawing/2014/main" id="{76BBEC7F-89EA-3151-0AB4-6CCC82C3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962400"/>
            <a:ext cx="2286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/>
              <a:t>+</a:t>
            </a:r>
          </a:p>
          <a:p>
            <a:pPr algn="ctr"/>
            <a:r>
              <a:rPr lang="en-US" altLang="en-US" b="1"/>
              <a:t>-</a:t>
            </a:r>
          </a:p>
          <a:p>
            <a:pPr algn="ctr"/>
            <a:r>
              <a:rPr lang="en-US" altLang="en-US" b="1"/>
              <a:t>+</a:t>
            </a:r>
          </a:p>
          <a:p>
            <a:pPr algn="ctr"/>
            <a:r>
              <a:rPr lang="en-US" altLang="en-US" b="1"/>
              <a:t>-</a:t>
            </a:r>
          </a:p>
        </p:txBody>
      </p:sp>
      <p:sp>
        <p:nvSpPr>
          <p:cNvPr id="269378" name="Line 66">
            <a:extLst>
              <a:ext uri="{FF2B5EF4-FFF2-40B4-BE49-F238E27FC236}">
                <a16:creationId xmlns:a16="http://schemas.microsoft.com/office/drawing/2014/main" id="{EC4A616A-53C8-F282-A864-216A96F443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62800" y="3657600"/>
            <a:ext cx="914400" cy="609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EF334D9-DE4B-251D-EF72-DB9CFCEFA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9B1A6-84BE-5E4D-AF2B-FDA37D21CC94}" type="slidenum">
              <a:rPr lang="en-US" altLang="en-US"/>
              <a:pPr/>
              <a:t>111</a:t>
            </a:fld>
            <a:endParaRPr lang="en-US" altLang="en-US"/>
          </a:p>
        </p:txBody>
      </p:sp>
      <p:sp>
        <p:nvSpPr>
          <p:cNvPr id="279554" name="Rectangle 2">
            <a:extLst>
              <a:ext uri="{FF2B5EF4-FFF2-40B4-BE49-F238E27FC236}">
                <a16:creationId xmlns:a16="http://schemas.microsoft.com/office/drawing/2014/main" id="{210E3A52-8551-E5C9-377C-EC0D01E3F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Handling unbalanced data</a:t>
            </a:r>
          </a:p>
        </p:txBody>
      </p:sp>
      <p:sp>
        <p:nvSpPr>
          <p:cNvPr id="279555" name="Rectangle 3">
            <a:extLst>
              <a:ext uri="{FF2B5EF4-FFF2-40B4-BE49-F238E27FC236}">
                <a16:creationId xmlns:a16="http://schemas.microsoft.com/office/drawing/2014/main" id="{2273198A-9377-DB7A-79A7-ECC250144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Sometimes, classes have very unequal frequency</a:t>
            </a:r>
          </a:p>
          <a:p>
            <a:pPr lvl="1"/>
            <a:r>
              <a:rPr lang="en-US" altLang="en-US" dirty="0"/>
              <a:t>Attrition prediction: 97% stay, 3% attrite (in a month)</a:t>
            </a:r>
          </a:p>
          <a:p>
            <a:pPr lvl="1"/>
            <a:r>
              <a:rPr lang="en-US" altLang="en-US" dirty="0"/>
              <a:t>medical diagnosis: 90% healthy, 10% disease</a:t>
            </a:r>
          </a:p>
          <a:p>
            <a:pPr lvl="1"/>
            <a:r>
              <a:rPr lang="en-US" altLang="en-US" dirty="0"/>
              <a:t>eCommerce: 99% don’t buy, 1% buy</a:t>
            </a:r>
          </a:p>
          <a:p>
            <a:pPr lvl="1"/>
            <a:r>
              <a:rPr lang="en-US" altLang="en-US" dirty="0"/>
              <a:t>Security: &gt;99.99% of Americans are not terrorists</a:t>
            </a:r>
          </a:p>
          <a:p>
            <a:r>
              <a:rPr lang="en-US" altLang="en-US" dirty="0"/>
              <a:t>Similar situation with multiple classes</a:t>
            </a:r>
          </a:p>
          <a:p>
            <a:r>
              <a:rPr lang="en-US" altLang="en-US" dirty="0"/>
              <a:t>Majority class classifier can be 97% correct, but useless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435D28-5141-AE5D-1243-6C485B4C7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8538F-EF20-034A-A04F-50EC77042C6B}" type="slidenum">
              <a:rPr lang="en-US" altLang="en-US"/>
              <a:pPr/>
              <a:t>112</a:t>
            </a:fld>
            <a:endParaRPr lang="en-US" altLang="en-US"/>
          </a:p>
        </p:txBody>
      </p:sp>
      <p:sp>
        <p:nvSpPr>
          <p:cNvPr id="280578" name="Rectangle 2">
            <a:extLst>
              <a:ext uri="{FF2B5EF4-FFF2-40B4-BE49-F238E27FC236}">
                <a16:creationId xmlns:a16="http://schemas.microsoft.com/office/drawing/2014/main" id="{526B7284-265D-7297-2407-EC5771B019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Balancing unbalanced data</a:t>
            </a:r>
          </a:p>
        </p:txBody>
      </p:sp>
      <p:sp>
        <p:nvSpPr>
          <p:cNvPr id="280579" name="Rectangle 3">
            <a:extLst>
              <a:ext uri="{FF2B5EF4-FFF2-40B4-BE49-F238E27FC236}">
                <a16:creationId xmlns:a16="http://schemas.microsoft.com/office/drawing/2014/main" id="{F53C9B16-0178-262B-540A-6D777B19E2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With two classes, a good approach is to build </a:t>
            </a:r>
            <a:r>
              <a:rPr lang="en-US" altLang="en-US" b="1"/>
              <a:t>BALANCED</a:t>
            </a:r>
            <a:r>
              <a:rPr lang="en-US" altLang="en-US"/>
              <a:t> train and test sets, and train model on a balanced set</a:t>
            </a:r>
          </a:p>
          <a:p>
            <a:pPr lvl="1"/>
            <a:r>
              <a:rPr lang="en-US" altLang="en-US"/>
              <a:t>randomly select desired number of minority class instances</a:t>
            </a:r>
          </a:p>
          <a:p>
            <a:pPr lvl="1"/>
            <a:r>
              <a:rPr lang="en-US" altLang="en-US"/>
              <a:t>add equal number of randomly selected majority class</a:t>
            </a:r>
          </a:p>
          <a:p>
            <a:r>
              <a:rPr lang="en-US" altLang="en-US"/>
              <a:t>Generalize “balancing” to multiple classes</a:t>
            </a:r>
          </a:p>
          <a:p>
            <a:pPr lvl="1"/>
            <a:r>
              <a:rPr lang="en-US" altLang="en-US"/>
              <a:t>Ensure that each class is represented with approximately equal proportions in train and test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2C63A17-A058-3F90-6144-42ED66009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61D80-A84A-DA48-B105-FA596C0FF3C1}" type="slidenum">
              <a:rPr lang="en-US" altLang="en-US"/>
              <a:pPr/>
              <a:t>113</a:t>
            </a:fld>
            <a:endParaRPr lang="en-US" altLang="en-US"/>
          </a:p>
        </p:txBody>
      </p:sp>
      <p:sp>
        <p:nvSpPr>
          <p:cNvPr id="261122" name="Rectangle 2">
            <a:extLst>
              <a:ext uri="{FF2B5EF4-FFF2-40B4-BE49-F238E27FC236}">
                <a16:creationId xmlns:a16="http://schemas.microsoft.com/office/drawing/2014/main" id="{68916EE4-43F4-F660-5608-313140F24D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note on parameter tuning</a:t>
            </a:r>
          </a:p>
        </p:txBody>
      </p:sp>
      <p:sp>
        <p:nvSpPr>
          <p:cNvPr id="261123" name="Rectangle 3">
            <a:extLst>
              <a:ext uri="{FF2B5EF4-FFF2-40B4-BE49-F238E27FC236}">
                <a16:creationId xmlns:a16="http://schemas.microsoft.com/office/drawing/2014/main" id="{42101B77-BCFD-B29E-698F-F4DDD602FC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It is important that the test data is not used </a:t>
            </a:r>
            <a:r>
              <a:rPr lang="en-US" altLang="en-US" sz="2400" i="1"/>
              <a:t>in any way</a:t>
            </a:r>
            <a:r>
              <a:rPr lang="en-US" altLang="en-US" sz="2400"/>
              <a:t> to create the classifier</a:t>
            </a:r>
          </a:p>
          <a:p>
            <a:r>
              <a:rPr lang="en-US" altLang="en-US" sz="2400"/>
              <a:t>Some learning schemes operate in two stages:</a:t>
            </a:r>
          </a:p>
          <a:p>
            <a:pPr lvl="1"/>
            <a:r>
              <a:rPr lang="en-US" altLang="en-US" sz="2000"/>
              <a:t>Stage 1: builds the basic structure</a:t>
            </a:r>
          </a:p>
          <a:p>
            <a:pPr lvl="1"/>
            <a:r>
              <a:rPr lang="en-US" altLang="en-US" sz="2000"/>
              <a:t>Stage 2: optimizes parameter settings</a:t>
            </a:r>
          </a:p>
          <a:p>
            <a:r>
              <a:rPr lang="en-US" altLang="en-US" sz="2400"/>
              <a:t>The test data can’t be used for parameter tuning!</a:t>
            </a:r>
          </a:p>
          <a:p>
            <a:r>
              <a:rPr lang="en-US" altLang="en-US" sz="2400"/>
              <a:t>Proper procedure uses three sets: </a:t>
            </a:r>
            <a:r>
              <a:rPr lang="en-US" altLang="en-US" sz="2400" b="1"/>
              <a:t>training data, validation data, and test data</a:t>
            </a:r>
          </a:p>
          <a:p>
            <a:pPr lvl="1"/>
            <a:r>
              <a:rPr lang="en-US" altLang="en-US" sz="2000"/>
              <a:t>Validation data is used to optimize parameters</a:t>
            </a:r>
          </a:p>
          <a:p>
            <a:endParaRPr lang="en-US" altLang="en-US" sz="2400"/>
          </a:p>
        </p:txBody>
      </p:sp>
      <p:sp>
        <p:nvSpPr>
          <p:cNvPr id="261124" name="Text Box 4">
            <a:extLst>
              <a:ext uri="{FF2B5EF4-FFF2-40B4-BE49-F238E27FC236}">
                <a16:creationId xmlns:a16="http://schemas.microsoft.com/office/drawing/2014/main" id="{C2E3836E-DE16-CFB4-47F7-CF998ACE8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437314"/>
            <a:ext cx="10304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witten &amp; eibe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0D0E1B4-9D0D-59DD-BE66-1D07161742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42A09-486B-1E43-9D51-309C30C49838}" type="slidenum">
              <a:rPr lang="en-US" altLang="en-US"/>
              <a:pPr/>
              <a:t>114</a:t>
            </a:fld>
            <a:endParaRPr lang="en-US" altLang="en-US"/>
          </a:p>
        </p:txBody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78FA4328-2265-DA9D-F72D-AC17D9BE97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Making the most of the data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197DFF4D-05F4-BDF6-1CAF-69592290C6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Once evaluation is complete, </a:t>
            </a:r>
            <a:r>
              <a:rPr lang="en-US" altLang="en-US" i="1"/>
              <a:t>all the data</a:t>
            </a:r>
            <a:r>
              <a:rPr lang="en-US" altLang="en-US"/>
              <a:t> can be used to build the final classifier</a:t>
            </a:r>
          </a:p>
          <a:p>
            <a:r>
              <a:rPr lang="en-US" altLang="en-US"/>
              <a:t>Generally, the larger the training data the better the classifier (but returns diminish)</a:t>
            </a:r>
          </a:p>
          <a:p>
            <a:r>
              <a:rPr lang="en-US" altLang="en-US"/>
              <a:t>The larger the test data the more accurate the error estimate</a:t>
            </a:r>
          </a:p>
        </p:txBody>
      </p:sp>
      <p:sp>
        <p:nvSpPr>
          <p:cNvPr id="137220" name="Text Box 4">
            <a:extLst>
              <a:ext uri="{FF2B5EF4-FFF2-40B4-BE49-F238E27FC236}">
                <a16:creationId xmlns:a16="http://schemas.microsoft.com/office/drawing/2014/main" id="{D175B3DD-16F5-EF28-3453-DC29258A4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437314"/>
            <a:ext cx="10304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witten &amp; eibe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EAE40E-38BC-9CBC-AD47-3E569146F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549B6-36E9-794D-88B9-0A06CFE5BE90}" type="slidenum">
              <a:rPr lang="en-US" altLang="en-US"/>
              <a:pPr/>
              <a:t>115</a:t>
            </a:fld>
            <a:endParaRPr lang="en-US" altLang="en-US"/>
          </a:p>
        </p:txBody>
      </p:sp>
      <p:sp>
        <p:nvSpPr>
          <p:cNvPr id="281667" name="Rectangle 67">
            <a:extLst>
              <a:ext uri="{FF2B5EF4-FFF2-40B4-BE49-F238E27FC236}">
                <a16:creationId xmlns:a16="http://schemas.microsoft.com/office/drawing/2014/main" id="{7694CFA7-830A-9E36-C325-37EF4C13B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524000"/>
            <a:ext cx="5715000" cy="3505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02" name="Rectangle 2">
            <a:extLst>
              <a:ext uri="{FF2B5EF4-FFF2-40B4-BE49-F238E27FC236}">
                <a16:creationId xmlns:a16="http://schemas.microsoft.com/office/drawing/2014/main" id="{D8ADAA5D-400D-BE97-1D48-BE2680AAA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2200" y="304800"/>
            <a:ext cx="7962900" cy="1098550"/>
          </a:xfrm>
          <a:noFill/>
          <a:ln/>
        </p:spPr>
        <p:txBody>
          <a:bodyPr vert="horz" lIns="92075" tIns="46038" rIns="92075" bIns="46038" rtlCol="0" anchor="ctr">
            <a:normAutofit fontScale="90000"/>
          </a:bodyPr>
          <a:lstStyle/>
          <a:p>
            <a:pPr defTabSz="917575"/>
            <a:r>
              <a:rPr lang="en-US" altLang="en-US"/>
              <a:t>Classification: </a:t>
            </a:r>
            <a:br>
              <a:rPr lang="en-US" altLang="en-US"/>
            </a:br>
            <a:r>
              <a:rPr lang="en-US" altLang="en-US"/>
              <a:t>Train, Validation, Test split</a:t>
            </a:r>
          </a:p>
        </p:txBody>
      </p:sp>
      <p:sp>
        <p:nvSpPr>
          <p:cNvPr id="281603" name="Line 3">
            <a:extLst>
              <a:ext uri="{FF2B5EF4-FFF2-40B4-BE49-F238E27FC236}">
                <a16:creationId xmlns:a16="http://schemas.microsoft.com/office/drawing/2014/main" id="{E6D3A56A-0A25-D11C-6476-10021774F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44196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1604" name="Group 4">
            <a:extLst>
              <a:ext uri="{FF2B5EF4-FFF2-40B4-BE49-F238E27FC236}">
                <a16:creationId xmlns:a16="http://schemas.microsoft.com/office/drawing/2014/main" id="{818E51C8-993B-7936-0479-D41788F721F0}"/>
              </a:ext>
            </a:extLst>
          </p:cNvPr>
          <p:cNvGrpSpPr>
            <a:grpSpLocks/>
          </p:cNvGrpSpPr>
          <p:nvPr/>
        </p:nvGrpSpPr>
        <p:grpSpPr bwMode="auto">
          <a:xfrm>
            <a:off x="2039938" y="2008188"/>
            <a:ext cx="1160462" cy="1346200"/>
            <a:chOff x="325" y="1265"/>
            <a:chExt cx="731" cy="848"/>
          </a:xfrm>
        </p:grpSpPr>
        <p:sp>
          <p:nvSpPr>
            <p:cNvPr id="281605" name="Oval 5">
              <a:extLst>
                <a:ext uri="{FF2B5EF4-FFF2-40B4-BE49-F238E27FC236}">
                  <a16:creationId xmlns:a16="http://schemas.microsoft.com/office/drawing/2014/main" id="{D612D843-9FA8-D8A2-2890-464AEEABB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833"/>
              <a:ext cx="727" cy="28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06" name="Oval 6">
              <a:extLst>
                <a:ext uri="{FF2B5EF4-FFF2-40B4-BE49-F238E27FC236}">
                  <a16:creationId xmlns:a16="http://schemas.microsoft.com/office/drawing/2014/main" id="{24DF05CE-9A7D-251C-7991-E30BC2CEB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265"/>
              <a:ext cx="727" cy="280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07" name="Oval 7">
              <a:extLst>
                <a:ext uri="{FF2B5EF4-FFF2-40B4-BE49-F238E27FC236}">
                  <a16:creationId xmlns:a16="http://schemas.microsoft.com/office/drawing/2014/main" id="{A9E3AEB0-4BC8-D1A0-8BDE-CBC6065E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" y="1805"/>
              <a:ext cx="731" cy="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08" name="Line 8">
              <a:extLst>
                <a:ext uri="{FF2B5EF4-FFF2-40B4-BE49-F238E27FC236}">
                  <a16:creationId xmlns:a16="http://schemas.microsoft.com/office/drawing/2014/main" id="{144DA6EC-D900-7C7B-F865-69553C9CB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405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09" name="Rectangle 9">
              <a:extLst>
                <a:ext uri="{FF2B5EF4-FFF2-40B4-BE49-F238E27FC236}">
                  <a16:creationId xmlns:a16="http://schemas.microsoft.com/office/drawing/2014/main" id="{9D7D5CFC-1B20-BAE7-5C39-129D20B5C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682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b="1">
                  <a:solidFill>
                    <a:srgbClr val="000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281610" name="Line 10">
              <a:extLst>
                <a:ext uri="{FF2B5EF4-FFF2-40B4-BE49-F238E27FC236}">
                  <a16:creationId xmlns:a16="http://schemas.microsoft.com/office/drawing/2014/main" id="{0C47504D-361A-6CEF-F61D-D125ED39E2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" y="1413"/>
              <a:ext cx="0" cy="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1611" name="Line 11">
            <a:extLst>
              <a:ext uri="{FF2B5EF4-FFF2-40B4-BE49-F238E27FC236}">
                <a16:creationId xmlns:a16="http://schemas.microsoft.com/office/drawing/2014/main" id="{8F0F1DAC-BD29-9120-5A81-0F216EF4CF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495800"/>
            <a:ext cx="1906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12" name="Rectangle 12">
            <a:extLst>
              <a:ext uri="{FF2B5EF4-FFF2-40B4-BE49-F238E27FC236}">
                <a16:creationId xmlns:a16="http://schemas.microsoft.com/office/drawing/2014/main" id="{4AAF7DC1-F36C-4DC9-7FD9-B004BD240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352801"/>
            <a:ext cx="1314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Predictions</a:t>
            </a:r>
          </a:p>
        </p:txBody>
      </p:sp>
      <p:grpSp>
        <p:nvGrpSpPr>
          <p:cNvPr id="281613" name="Group 13">
            <a:extLst>
              <a:ext uri="{FF2B5EF4-FFF2-40B4-BE49-F238E27FC236}">
                <a16:creationId xmlns:a16="http://schemas.microsoft.com/office/drawing/2014/main" id="{CF30C818-B99F-E40D-9B7C-BE33BAB24158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4267200"/>
            <a:ext cx="1054100" cy="565150"/>
            <a:chOff x="2136" y="2818"/>
            <a:chExt cx="664" cy="356"/>
          </a:xfrm>
        </p:grpSpPr>
        <p:sp>
          <p:nvSpPr>
            <p:cNvPr id="281614" name="AutoShape 14">
              <a:extLst>
                <a:ext uri="{FF2B5EF4-FFF2-40B4-BE49-F238E27FC236}">
                  <a16:creationId xmlns:a16="http://schemas.microsoft.com/office/drawing/2014/main" id="{F6E70C86-2FAC-CD70-746C-D33EB157A8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136" y="2818"/>
              <a:ext cx="664" cy="356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C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15" name="Rectangle 15">
              <a:extLst>
                <a:ext uri="{FF2B5EF4-FFF2-40B4-BE49-F238E27FC236}">
                  <a16:creationId xmlns:a16="http://schemas.microsoft.com/office/drawing/2014/main" id="{C8B14FDD-1AEA-0B89-01FB-5A110BBE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9" y="2916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16" name="Rectangle 16">
              <a:extLst>
                <a:ext uri="{FF2B5EF4-FFF2-40B4-BE49-F238E27FC236}">
                  <a16:creationId xmlns:a16="http://schemas.microsoft.com/office/drawing/2014/main" id="{A682E45A-BC15-5EE8-5F97-DE293AB8A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9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17" name="Rectangle 17">
              <a:extLst>
                <a:ext uri="{FF2B5EF4-FFF2-40B4-BE49-F238E27FC236}">
                  <a16:creationId xmlns:a16="http://schemas.microsoft.com/office/drawing/2014/main" id="{99780CA3-A96B-A7C4-317E-897A017AE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2998"/>
              <a:ext cx="79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18" name="Rectangle 18">
              <a:extLst>
                <a:ext uri="{FF2B5EF4-FFF2-40B4-BE49-F238E27FC236}">
                  <a16:creationId xmlns:a16="http://schemas.microsoft.com/office/drawing/2014/main" id="{EADF6FDC-C9A4-CAAA-CDC1-652C8E3C3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19" name="Line 19">
              <a:extLst>
                <a:ext uri="{FF2B5EF4-FFF2-40B4-BE49-F238E27FC236}">
                  <a16:creationId xmlns:a16="http://schemas.microsoft.com/office/drawing/2014/main" id="{D0A64CFA-DBE6-114D-8888-5165A29E20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26" y="2953"/>
              <a:ext cx="65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20" name="Line 20">
              <a:extLst>
                <a:ext uri="{FF2B5EF4-FFF2-40B4-BE49-F238E27FC236}">
                  <a16:creationId xmlns:a16="http://schemas.microsoft.com/office/drawing/2014/main" id="{9C3971A5-735E-2779-AB40-91A77AB813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2958"/>
              <a:ext cx="52" cy="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21" name="Line 21">
              <a:extLst>
                <a:ext uri="{FF2B5EF4-FFF2-40B4-BE49-F238E27FC236}">
                  <a16:creationId xmlns:a16="http://schemas.microsoft.com/office/drawing/2014/main" id="{7DB68162-6391-990F-5BD4-9EF4C84EA5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3" y="3031"/>
              <a:ext cx="76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22" name="Line 22">
              <a:extLst>
                <a:ext uri="{FF2B5EF4-FFF2-40B4-BE49-F238E27FC236}">
                  <a16:creationId xmlns:a16="http://schemas.microsoft.com/office/drawing/2014/main" id="{3A1EDE0B-A37F-C62A-9C8B-414F3B07B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7" y="3039"/>
              <a:ext cx="9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23" name="Rectangle 23">
              <a:extLst>
                <a:ext uri="{FF2B5EF4-FFF2-40B4-BE49-F238E27FC236}">
                  <a16:creationId xmlns:a16="http://schemas.microsoft.com/office/drawing/2014/main" id="{344EAFA7-8D01-84E4-729B-BB12663A9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2864"/>
              <a:ext cx="165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200"/>
                <a:t>Y</a:t>
              </a:r>
            </a:p>
          </p:txBody>
        </p:sp>
        <p:sp>
          <p:nvSpPr>
            <p:cNvPr id="281624" name="Rectangle 24">
              <a:extLst>
                <a:ext uri="{FF2B5EF4-FFF2-40B4-BE49-F238E27FC236}">
                  <a16:creationId xmlns:a16="http://schemas.microsoft.com/office/drawing/2014/main" id="{2729AEF7-D115-2807-1CA1-EC790F0F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" y="2884"/>
              <a:ext cx="180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200"/>
                <a:t>N</a:t>
              </a:r>
            </a:p>
          </p:txBody>
        </p:sp>
        <p:sp>
          <p:nvSpPr>
            <p:cNvPr id="281625" name="Rectangle 25">
              <a:extLst>
                <a:ext uri="{FF2B5EF4-FFF2-40B4-BE49-F238E27FC236}">
                  <a16:creationId xmlns:a16="http://schemas.microsoft.com/office/drawing/2014/main" id="{43B29407-15EC-8286-C7A0-2CD873530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3103"/>
              <a:ext cx="80" cy="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26" name="Line 26">
              <a:extLst>
                <a:ext uri="{FF2B5EF4-FFF2-40B4-BE49-F238E27FC236}">
                  <a16:creationId xmlns:a16="http://schemas.microsoft.com/office/drawing/2014/main" id="{81B929E1-6620-3405-9A59-BA887328B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3052"/>
              <a:ext cx="18" cy="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27" name="AutoShape 27">
              <a:extLst>
                <a:ext uri="{FF2B5EF4-FFF2-40B4-BE49-F238E27FC236}">
                  <a16:creationId xmlns:a16="http://schemas.microsoft.com/office/drawing/2014/main" id="{B87DC290-6DA4-96DF-9E10-DC9CC982A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2991"/>
              <a:ext cx="85" cy="66"/>
            </a:xfrm>
            <a:prstGeom prst="diamond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1628" name="Rectangle 28">
            <a:extLst>
              <a:ext uri="{FF2B5EF4-FFF2-40B4-BE49-F238E27FC236}">
                <a16:creationId xmlns:a16="http://schemas.microsoft.com/office/drawing/2014/main" id="{0F376E6B-B809-3437-3DBB-289819585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524001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Results Known</a:t>
            </a:r>
          </a:p>
        </p:txBody>
      </p:sp>
      <p:sp>
        <p:nvSpPr>
          <p:cNvPr id="281629" name="Rectangle 29">
            <a:extLst>
              <a:ext uri="{FF2B5EF4-FFF2-40B4-BE49-F238E27FC236}">
                <a16:creationId xmlns:a16="http://schemas.microsoft.com/office/drawing/2014/main" id="{E6BEDC68-FAC9-B2DF-0C84-EB1B641F0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2057401"/>
            <a:ext cx="1377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FF5008"/>
                </a:solidFill>
                <a:latin typeface="Arial" panose="020B0604020202020204" pitchFamily="34" charset="0"/>
              </a:rPr>
              <a:t>Training set</a:t>
            </a:r>
          </a:p>
        </p:txBody>
      </p:sp>
      <p:sp>
        <p:nvSpPr>
          <p:cNvPr id="281630" name="Rectangle 30">
            <a:extLst>
              <a:ext uri="{FF2B5EF4-FFF2-40B4-BE49-F238E27FC236}">
                <a16:creationId xmlns:a16="http://schemas.microsoft.com/office/drawing/2014/main" id="{37E0D1C6-DE5B-F25A-E032-122493807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648201"/>
            <a:ext cx="167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b="1">
                <a:solidFill>
                  <a:srgbClr val="60C900"/>
                </a:solidFill>
                <a:latin typeface="Arial" panose="020B0604020202020204" pitchFamily="34" charset="0"/>
              </a:rPr>
              <a:t>Validation set</a:t>
            </a:r>
          </a:p>
        </p:txBody>
      </p:sp>
      <p:sp>
        <p:nvSpPr>
          <p:cNvPr id="281631" name="Rectangle 31">
            <a:extLst>
              <a:ext uri="{FF2B5EF4-FFF2-40B4-BE49-F238E27FC236}">
                <a16:creationId xmlns:a16="http://schemas.microsoft.com/office/drawing/2014/main" id="{EEA43F9D-6B81-CA1E-E572-2C1C14B22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0" y="2073275"/>
            <a:ext cx="1143000" cy="1257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32" name="Line 32">
            <a:extLst>
              <a:ext uri="{FF2B5EF4-FFF2-40B4-BE49-F238E27FC236}">
                <a16:creationId xmlns:a16="http://schemas.microsoft.com/office/drawing/2014/main" id="{F40077A2-D873-7E07-D098-5086B80774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5431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33" name="Line 33">
            <a:extLst>
              <a:ext uri="{FF2B5EF4-FFF2-40B4-BE49-F238E27FC236}">
                <a16:creationId xmlns:a16="http://schemas.microsoft.com/office/drawing/2014/main" id="{0CCDC6C0-329C-8973-4A56-AB35EF01BC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2256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34" name="Line 34">
            <a:extLst>
              <a:ext uri="{FF2B5EF4-FFF2-40B4-BE49-F238E27FC236}">
                <a16:creationId xmlns:a16="http://schemas.microsoft.com/office/drawing/2014/main" id="{306D3361-5BE3-E5C6-704F-5A962F539E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3907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35" name="Line 35">
            <a:extLst>
              <a:ext uri="{FF2B5EF4-FFF2-40B4-BE49-F238E27FC236}">
                <a16:creationId xmlns:a16="http://schemas.microsoft.com/office/drawing/2014/main" id="{4195B4D4-99AF-F818-E147-060CE4F83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7082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36" name="Line 36">
            <a:extLst>
              <a:ext uri="{FF2B5EF4-FFF2-40B4-BE49-F238E27FC236}">
                <a16:creationId xmlns:a16="http://schemas.microsoft.com/office/drawing/2014/main" id="{25226237-A0D6-EAD8-A738-C36495C862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31781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37" name="Line 37">
            <a:extLst>
              <a:ext uri="{FF2B5EF4-FFF2-40B4-BE49-F238E27FC236}">
                <a16:creationId xmlns:a16="http://schemas.microsoft.com/office/drawing/2014/main" id="{344E3F27-04D3-DB1E-1429-074AC01A0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30257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38" name="Line 38">
            <a:extLst>
              <a:ext uri="{FF2B5EF4-FFF2-40B4-BE49-F238E27FC236}">
                <a16:creationId xmlns:a16="http://schemas.microsoft.com/office/drawing/2014/main" id="{B06AFC49-2DD5-2D95-5C68-09F53C05C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0" y="2860675"/>
            <a:ext cx="1143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39" name="Line 39">
            <a:extLst>
              <a:ext uri="{FF2B5EF4-FFF2-40B4-BE49-F238E27FC236}">
                <a16:creationId xmlns:a16="http://schemas.microsoft.com/office/drawing/2014/main" id="{988DD390-418D-33CF-BA7E-D60F11DB33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6450" y="2066925"/>
            <a:ext cx="0" cy="1270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40" name="Rectangle 40">
            <a:extLst>
              <a:ext uri="{FF2B5EF4-FFF2-40B4-BE49-F238E27FC236}">
                <a16:creationId xmlns:a16="http://schemas.microsoft.com/office/drawing/2014/main" id="{7FB2417E-9297-7DB1-BF9C-55F8F068D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0066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81641" name="Rectangle 41">
            <a:extLst>
              <a:ext uri="{FF2B5EF4-FFF2-40B4-BE49-F238E27FC236}">
                <a16:creationId xmlns:a16="http://schemas.microsoft.com/office/drawing/2014/main" id="{42665F39-8F84-6BAA-5B6B-2474B6E8C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1590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81642" name="Rectangle 42">
            <a:extLst>
              <a:ext uri="{FF2B5EF4-FFF2-40B4-BE49-F238E27FC236}">
                <a16:creationId xmlns:a16="http://schemas.microsoft.com/office/drawing/2014/main" id="{F285BD13-F603-A827-503C-75D0386EB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2324101"/>
            <a:ext cx="24526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81643" name="Rectangle 43">
            <a:extLst>
              <a:ext uri="{FF2B5EF4-FFF2-40B4-BE49-F238E27FC236}">
                <a16:creationId xmlns:a16="http://schemas.microsoft.com/office/drawing/2014/main" id="{F095F7B5-47EC-2B00-AF9B-5EBAEF53A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2476501"/>
            <a:ext cx="24526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81644" name="Rectangle 44">
            <a:extLst>
              <a:ext uri="{FF2B5EF4-FFF2-40B4-BE49-F238E27FC236}">
                <a16:creationId xmlns:a16="http://schemas.microsoft.com/office/drawing/2014/main" id="{6E290D51-12E2-C12B-6995-9D9EAF98A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628901"/>
            <a:ext cx="29014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grpSp>
        <p:nvGrpSpPr>
          <p:cNvPr id="281645" name="Group 45">
            <a:extLst>
              <a:ext uri="{FF2B5EF4-FFF2-40B4-BE49-F238E27FC236}">
                <a16:creationId xmlns:a16="http://schemas.microsoft.com/office/drawing/2014/main" id="{A4787EC3-26BD-BF65-7B16-69AE154AABF6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4267200"/>
            <a:ext cx="533400" cy="266700"/>
            <a:chOff x="1812" y="2352"/>
            <a:chExt cx="336" cy="168"/>
          </a:xfrm>
        </p:grpSpPr>
        <p:sp>
          <p:nvSpPr>
            <p:cNvPr id="281646" name="Rectangle 46">
              <a:extLst>
                <a:ext uri="{FF2B5EF4-FFF2-40B4-BE49-F238E27FC236}">
                  <a16:creationId xmlns:a16="http://schemas.microsoft.com/office/drawing/2014/main" id="{010F8429-6B4A-736B-FF50-E8F2089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2352"/>
              <a:ext cx="336" cy="1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47" name="Line 47">
              <a:extLst>
                <a:ext uri="{FF2B5EF4-FFF2-40B4-BE49-F238E27FC236}">
                  <a16:creationId xmlns:a16="http://schemas.microsoft.com/office/drawing/2014/main" id="{73504222-E262-6E78-613B-D5A742CE8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16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48" name="Line 48">
              <a:extLst>
                <a:ext uri="{FF2B5EF4-FFF2-40B4-BE49-F238E27FC236}">
                  <a16:creationId xmlns:a16="http://schemas.microsoft.com/office/drawing/2014/main" id="{DA31ACE1-BDAB-2D1A-4059-BDE6464588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48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49" name="Line 49">
              <a:extLst>
                <a:ext uri="{FF2B5EF4-FFF2-40B4-BE49-F238E27FC236}">
                  <a16:creationId xmlns:a16="http://schemas.microsoft.com/office/drawing/2014/main" id="{EC7E6BB3-C907-3029-E432-CABC69B40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80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1650" name="Group 50">
            <a:extLst>
              <a:ext uri="{FF2B5EF4-FFF2-40B4-BE49-F238E27FC236}">
                <a16:creationId xmlns:a16="http://schemas.microsoft.com/office/drawing/2014/main" id="{0FAFE4EC-91B6-0A77-7DAE-330BD993F373}"/>
              </a:ext>
            </a:extLst>
          </p:cNvPr>
          <p:cNvGrpSpPr>
            <a:grpSpLocks/>
          </p:cNvGrpSpPr>
          <p:nvPr/>
        </p:nvGrpSpPr>
        <p:grpSpPr bwMode="auto">
          <a:xfrm>
            <a:off x="5556250" y="2068513"/>
            <a:ext cx="533400" cy="444500"/>
            <a:chOff x="2540" y="1303"/>
            <a:chExt cx="336" cy="280"/>
          </a:xfrm>
        </p:grpSpPr>
        <p:sp>
          <p:nvSpPr>
            <p:cNvPr id="281651" name="Rectangle 51">
              <a:extLst>
                <a:ext uri="{FF2B5EF4-FFF2-40B4-BE49-F238E27FC236}">
                  <a16:creationId xmlns:a16="http://schemas.microsoft.com/office/drawing/2014/main" id="{0A2F80F8-6935-6F67-399A-3431FD6CE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0" y="1303"/>
              <a:ext cx="336" cy="28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52" name="Line 52">
              <a:extLst>
                <a:ext uri="{FF2B5EF4-FFF2-40B4-BE49-F238E27FC236}">
                  <a16:creationId xmlns:a16="http://schemas.microsoft.com/office/drawing/2014/main" id="{A9B34BA5-2305-8B83-B7B3-BF0612246C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46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53" name="Line 53">
              <a:extLst>
                <a:ext uri="{FF2B5EF4-FFF2-40B4-BE49-F238E27FC236}">
                  <a16:creationId xmlns:a16="http://schemas.microsoft.com/office/drawing/2014/main" id="{9A0D5EED-88E2-CB57-20FE-FD7FDD57CE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50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54" name="Line 54">
              <a:extLst>
                <a:ext uri="{FF2B5EF4-FFF2-40B4-BE49-F238E27FC236}">
                  <a16:creationId xmlns:a16="http://schemas.microsoft.com/office/drawing/2014/main" id="{DD21A7D0-28CA-6FD6-6B91-40D429606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54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55" name="Line 55">
              <a:extLst>
                <a:ext uri="{FF2B5EF4-FFF2-40B4-BE49-F238E27FC236}">
                  <a16:creationId xmlns:a16="http://schemas.microsoft.com/office/drawing/2014/main" id="{74C8ADDE-945C-469B-E9D4-A0079E48EB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391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56" name="Line 56">
              <a:extLst>
                <a:ext uri="{FF2B5EF4-FFF2-40B4-BE49-F238E27FC236}">
                  <a16:creationId xmlns:a16="http://schemas.microsoft.com/office/drawing/2014/main" id="{8A338577-ACFF-1ABB-1090-D7AFD3A36F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8" y="1423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1657" name="Line 57">
            <a:extLst>
              <a:ext uri="{FF2B5EF4-FFF2-40B4-BE49-F238E27FC236}">
                <a16:creationId xmlns:a16="http://schemas.microsoft.com/office/drawing/2014/main" id="{C9B2C5AA-F32B-AF53-D592-8DEBA6877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2838" y="2330450"/>
            <a:ext cx="639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58" name="Rectangle 58">
            <a:extLst>
              <a:ext uri="{FF2B5EF4-FFF2-40B4-BE49-F238E27FC236}">
                <a16:creationId xmlns:a16="http://schemas.microsoft.com/office/drawing/2014/main" id="{FF1A863F-DB8C-F35A-FA9A-76D216311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1" y="3124201"/>
            <a:ext cx="1914525" cy="466725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59" name="Rectangle 59">
            <a:extLst>
              <a:ext uri="{FF2B5EF4-FFF2-40B4-BE49-F238E27FC236}">
                <a16:creationId xmlns:a16="http://schemas.microsoft.com/office/drawing/2014/main" id="{EA85F97E-B719-FD38-0C31-EDDBFA519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6" y="3124200"/>
            <a:ext cx="1814513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en-US" sz="2000"/>
              <a:t>Model Builder</a:t>
            </a:r>
          </a:p>
        </p:txBody>
      </p:sp>
      <p:sp>
        <p:nvSpPr>
          <p:cNvPr id="281660" name="Line 60">
            <a:extLst>
              <a:ext uri="{FF2B5EF4-FFF2-40B4-BE49-F238E27FC236}">
                <a16:creationId xmlns:a16="http://schemas.microsoft.com/office/drawing/2014/main" id="{97C803C2-0A25-D4B7-E740-1AA3627C53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26670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61" name="Line 61">
            <a:extLst>
              <a:ext uri="{FF2B5EF4-FFF2-40B4-BE49-F238E27FC236}">
                <a16:creationId xmlns:a16="http://schemas.microsoft.com/office/drawing/2014/main" id="{C94BC7F9-43A3-9B21-6352-99406550E5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36576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62" name="Line 62">
            <a:extLst>
              <a:ext uri="{FF2B5EF4-FFF2-40B4-BE49-F238E27FC236}">
                <a16:creationId xmlns:a16="http://schemas.microsoft.com/office/drawing/2014/main" id="{D02EDA8E-31C7-1393-F6BA-F7C8B2E614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1" y="2727326"/>
            <a:ext cx="441325" cy="158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63" name="Rectangle 63">
            <a:extLst>
              <a:ext uri="{FF2B5EF4-FFF2-40B4-BE49-F238E27FC236}">
                <a16:creationId xmlns:a16="http://schemas.microsoft.com/office/drawing/2014/main" id="{5B676BC0-8109-C7D8-4987-F263DA2AA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895601"/>
            <a:ext cx="107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Evaluate</a:t>
            </a:r>
          </a:p>
        </p:txBody>
      </p:sp>
      <p:sp>
        <p:nvSpPr>
          <p:cNvPr id="281664" name="Line 64">
            <a:extLst>
              <a:ext uri="{FF2B5EF4-FFF2-40B4-BE49-F238E27FC236}">
                <a16:creationId xmlns:a16="http://schemas.microsoft.com/office/drawing/2014/main" id="{C03EB007-F0B0-3458-8E29-78835EEF9A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4290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65" name="Rectangle 65">
            <a:extLst>
              <a:ext uri="{FF2B5EF4-FFF2-40B4-BE49-F238E27FC236}">
                <a16:creationId xmlns:a16="http://schemas.microsoft.com/office/drawing/2014/main" id="{2476AC33-96AF-DD9B-01C7-9486667F3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810000"/>
            <a:ext cx="2286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/>
              <a:t>+</a:t>
            </a:r>
          </a:p>
          <a:p>
            <a:pPr algn="ctr"/>
            <a:r>
              <a:rPr lang="en-US" altLang="en-US" b="1"/>
              <a:t>-</a:t>
            </a:r>
          </a:p>
          <a:p>
            <a:pPr algn="ctr"/>
            <a:r>
              <a:rPr lang="en-US" altLang="en-US" b="1"/>
              <a:t>+</a:t>
            </a:r>
          </a:p>
          <a:p>
            <a:pPr algn="ctr"/>
            <a:r>
              <a:rPr lang="en-US" altLang="en-US" b="1"/>
              <a:t>-</a:t>
            </a:r>
          </a:p>
        </p:txBody>
      </p:sp>
      <p:sp>
        <p:nvSpPr>
          <p:cNvPr id="281666" name="Line 66">
            <a:extLst>
              <a:ext uri="{FF2B5EF4-FFF2-40B4-BE49-F238E27FC236}">
                <a16:creationId xmlns:a16="http://schemas.microsoft.com/office/drawing/2014/main" id="{8E1106AD-E273-3030-5CDA-2F904F657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62800" y="3657600"/>
            <a:ext cx="914400" cy="609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1673" name="Group 73">
            <a:extLst>
              <a:ext uri="{FF2B5EF4-FFF2-40B4-BE49-F238E27FC236}">
                <a16:creationId xmlns:a16="http://schemas.microsoft.com/office/drawing/2014/main" id="{650C00FB-FD70-B76F-7FE3-43698EE35858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5638800"/>
            <a:ext cx="533400" cy="266700"/>
            <a:chOff x="1812" y="2352"/>
            <a:chExt cx="336" cy="168"/>
          </a:xfrm>
        </p:grpSpPr>
        <p:sp>
          <p:nvSpPr>
            <p:cNvPr id="281674" name="Rectangle 74">
              <a:extLst>
                <a:ext uri="{FF2B5EF4-FFF2-40B4-BE49-F238E27FC236}">
                  <a16:creationId xmlns:a16="http://schemas.microsoft.com/office/drawing/2014/main" id="{D974134D-52F7-B20C-5816-CA3F8D88E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2352"/>
              <a:ext cx="336" cy="16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75" name="Line 75">
              <a:extLst>
                <a:ext uri="{FF2B5EF4-FFF2-40B4-BE49-F238E27FC236}">
                  <a16:creationId xmlns:a16="http://schemas.microsoft.com/office/drawing/2014/main" id="{0FC73B81-49B1-AD45-90D0-8AEEF2D861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16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76" name="Line 76">
              <a:extLst>
                <a:ext uri="{FF2B5EF4-FFF2-40B4-BE49-F238E27FC236}">
                  <a16:creationId xmlns:a16="http://schemas.microsoft.com/office/drawing/2014/main" id="{B401F266-382C-9E31-F52D-6C1AB3FA9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48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77" name="Line 77">
              <a:extLst>
                <a:ext uri="{FF2B5EF4-FFF2-40B4-BE49-F238E27FC236}">
                  <a16:creationId xmlns:a16="http://schemas.microsoft.com/office/drawing/2014/main" id="{DEE045F3-9427-3B1B-19E1-149923358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80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1678" name="Line 78">
            <a:extLst>
              <a:ext uri="{FF2B5EF4-FFF2-40B4-BE49-F238E27FC236}">
                <a16:creationId xmlns:a16="http://schemas.microsoft.com/office/drawing/2014/main" id="{A4DDF88D-1115-D766-16DA-11F34DBBB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3429000"/>
            <a:ext cx="0" cy="2057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1679" name="Group 79">
            <a:extLst>
              <a:ext uri="{FF2B5EF4-FFF2-40B4-BE49-F238E27FC236}">
                <a16:creationId xmlns:a16="http://schemas.microsoft.com/office/drawing/2014/main" id="{B16E7C00-C9FE-4B13-39D7-D0C2F21CA7B1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5486400"/>
            <a:ext cx="990600" cy="565150"/>
            <a:chOff x="2136" y="2818"/>
            <a:chExt cx="664" cy="356"/>
          </a:xfrm>
        </p:grpSpPr>
        <p:sp>
          <p:nvSpPr>
            <p:cNvPr id="281680" name="AutoShape 80">
              <a:extLst>
                <a:ext uri="{FF2B5EF4-FFF2-40B4-BE49-F238E27FC236}">
                  <a16:creationId xmlns:a16="http://schemas.microsoft.com/office/drawing/2014/main" id="{DA850A92-9757-DD00-B253-E4B81A6E0C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136" y="2818"/>
              <a:ext cx="664" cy="356"/>
            </a:xfrm>
            <a:custGeom>
              <a:avLst/>
              <a:gdLst>
                <a:gd name="G0" fmla="+- 5399 0 0"/>
                <a:gd name="G1" fmla="+- 21600 0 5399"/>
                <a:gd name="G2" fmla="*/ 5399 1 2"/>
                <a:gd name="G3" fmla="+- 21600 0 G2"/>
                <a:gd name="G4" fmla="+/ 5399 21600 2"/>
                <a:gd name="G5" fmla="+/ G1 0 2"/>
                <a:gd name="G6" fmla="*/ 21600 21600 5399"/>
                <a:gd name="G7" fmla="*/ G6 1 2"/>
                <a:gd name="G8" fmla="+- 21600 0 G7"/>
                <a:gd name="G9" fmla="*/ 21600 1 2"/>
                <a:gd name="G10" fmla="+- 5399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81" name="Rectangle 81">
              <a:extLst>
                <a:ext uri="{FF2B5EF4-FFF2-40B4-BE49-F238E27FC236}">
                  <a16:creationId xmlns:a16="http://schemas.microsoft.com/office/drawing/2014/main" id="{2026093C-F608-5726-C0F1-054F58FE1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9" y="2916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82" name="Rectangle 82">
              <a:extLst>
                <a:ext uri="{FF2B5EF4-FFF2-40B4-BE49-F238E27FC236}">
                  <a16:creationId xmlns:a16="http://schemas.microsoft.com/office/drawing/2014/main" id="{E4A66B50-84FA-1B59-B7AF-9F0A13B91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9" y="3103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83" name="Rectangle 83">
              <a:extLst>
                <a:ext uri="{FF2B5EF4-FFF2-40B4-BE49-F238E27FC236}">
                  <a16:creationId xmlns:a16="http://schemas.microsoft.com/office/drawing/2014/main" id="{6AF7035C-12DA-D90F-3CBB-FEA5AC626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2998"/>
              <a:ext cx="79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84" name="Rectangle 84">
              <a:extLst>
                <a:ext uri="{FF2B5EF4-FFF2-40B4-BE49-F238E27FC236}">
                  <a16:creationId xmlns:a16="http://schemas.microsoft.com/office/drawing/2014/main" id="{5464A435-3369-D91B-91F6-348CC7F98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" y="3103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85" name="Line 85">
              <a:extLst>
                <a:ext uri="{FF2B5EF4-FFF2-40B4-BE49-F238E27FC236}">
                  <a16:creationId xmlns:a16="http://schemas.microsoft.com/office/drawing/2014/main" id="{130A0D2D-2763-EC3E-5C27-0ACD71D4A0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26" y="2953"/>
              <a:ext cx="65" cy="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86" name="Line 86">
              <a:extLst>
                <a:ext uri="{FF2B5EF4-FFF2-40B4-BE49-F238E27FC236}">
                  <a16:creationId xmlns:a16="http://schemas.microsoft.com/office/drawing/2014/main" id="{1737DE9E-91D4-3C7B-6928-2BF2D3589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2958"/>
              <a:ext cx="52" cy="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87" name="Line 87">
              <a:extLst>
                <a:ext uri="{FF2B5EF4-FFF2-40B4-BE49-F238E27FC236}">
                  <a16:creationId xmlns:a16="http://schemas.microsoft.com/office/drawing/2014/main" id="{E584C4AB-4EB3-E553-8B61-4C8839013E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3" y="3031"/>
              <a:ext cx="76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88" name="Line 88">
              <a:extLst>
                <a:ext uri="{FF2B5EF4-FFF2-40B4-BE49-F238E27FC236}">
                  <a16:creationId xmlns:a16="http://schemas.microsoft.com/office/drawing/2014/main" id="{EBB9C2AB-E01E-E5AB-5DA8-8EC1DF6AC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7" y="3039"/>
              <a:ext cx="9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89" name="Rectangle 89">
              <a:extLst>
                <a:ext uri="{FF2B5EF4-FFF2-40B4-BE49-F238E27FC236}">
                  <a16:creationId xmlns:a16="http://schemas.microsoft.com/office/drawing/2014/main" id="{BD18FFE3-125A-9D4D-DDCD-D9FB329D3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2864"/>
              <a:ext cx="125" cy="175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endParaRPr lang="en-US" altLang="en-US" sz="1200"/>
            </a:p>
          </p:txBody>
        </p:sp>
        <p:sp>
          <p:nvSpPr>
            <p:cNvPr id="281690" name="Rectangle 90">
              <a:extLst>
                <a:ext uri="{FF2B5EF4-FFF2-40B4-BE49-F238E27FC236}">
                  <a16:creationId xmlns:a16="http://schemas.microsoft.com/office/drawing/2014/main" id="{75932B6F-545E-08AB-E5F9-13326FAFD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" y="2884"/>
              <a:ext cx="125" cy="175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endParaRPr lang="en-US" altLang="en-US" sz="1200"/>
            </a:p>
          </p:txBody>
        </p:sp>
        <p:sp>
          <p:nvSpPr>
            <p:cNvPr id="281691" name="Rectangle 91">
              <a:extLst>
                <a:ext uri="{FF2B5EF4-FFF2-40B4-BE49-F238E27FC236}">
                  <a16:creationId xmlns:a16="http://schemas.microsoft.com/office/drawing/2014/main" id="{519CE4A0-C7BB-460D-E8FD-E0D3D9FE6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3103"/>
              <a:ext cx="80" cy="38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92" name="Line 92">
              <a:extLst>
                <a:ext uri="{FF2B5EF4-FFF2-40B4-BE49-F238E27FC236}">
                  <a16:creationId xmlns:a16="http://schemas.microsoft.com/office/drawing/2014/main" id="{77760846-C9CE-73D6-27A9-ECB8B6191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3052"/>
              <a:ext cx="18" cy="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93" name="AutoShape 93">
              <a:extLst>
                <a:ext uri="{FF2B5EF4-FFF2-40B4-BE49-F238E27FC236}">
                  <a16:creationId xmlns:a16="http://schemas.microsoft.com/office/drawing/2014/main" id="{40E175F2-07A7-7279-6134-91B0D2F14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2991"/>
              <a:ext cx="85" cy="66"/>
            </a:xfrm>
            <a:prstGeom prst="diamond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1694" name="Text Box 94">
            <a:extLst>
              <a:ext uri="{FF2B5EF4-FFF2-40B4-BE49-F238E27FC236}">
                <a16:creationId xmlns:a16="http://schemas.microsoft.com/office/drawing/2014/main" id="{5E884EAC-80EC-397E-DAEA-31A5AEA28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25" y="5984875"/>
            <a:ext cx="12907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Final Model</a:t>
            </a:r>
          </a:p>
        </p:txBody>
      </p:sp>
      <p:sp>
        <p:nvSpPr>
          <p:cNvPr id="281695" name="Line 95">
            <a:extLst>
              <a:ext uri="{FF2B5EF4-FFF2-40B4-BE49-F238E27FC236}">
                <a16:creationId xmlns:a16="http://schemas.microsoft.com/office/drawing/2014/main" id="{6561FFCB-7376-C5E8-6F69-34BB59A20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5791200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96" name="Text Box 96">
            <a:extLst>
              <a:ext uri="{FF2B5EF4-FFF2-40B4-BE49-F238E27FC236}">
                <a16:creationId xmlns:a16="http://schemas.microsoft.com/office/drawing/2014/main" id="{810952D0-74E6-3DAA-F0D9-728D61287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943600"/>
            <a:ext cx="14026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Final Test Set</a:t>
            </a:r>
          </a:p>
        </p:txBody>
      </p:sp>
      <p:sp>
        <p:nvSpPr>
          <p:cNvPr id="281697" name="Rectangle 97">
            <a:extLst>
              <a:ext uri="{FF2B5EF4-FFF2-40B4-BE49-F238E27FC236}">
                <a16:creationId xmlns:a16="http://schemas.microsoft.com/office/drawing/2014/main" id="{8BA84166-51A9-C6B8-BE74-7C1030485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5181600"/>
            <a:ext cx="228600" cy="11430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/>
              <a:t>+</a:t>
            </a:r>
          </a:p>
          <a:p>
            <a:pPr algn="ctr"/>
            <a:r>
              <a:rPr lang="en-US" altLang="en-US" b="1"/>
              <a:t>-</a:t>
            </a:r>
          </a:p>
          <a:p>
            <a:pPr algn="ctr"/>
            <a:r>
              <a:rPr lang="en-US" altLang="en-US" b="1"/>
              <a:t>+</a:t>
            </a:r>
          </a:p>
          <a:p>
            <a:pPr algn="ctr"/>
            <a:r>
              <a:rPr lang="en-US" altLang="en-US" b="1"/>
              <a:t>-</a:t>
            </a:r>
          </a:p>
        </p:txBody>
      </p:sp>
      <p:sp>
        <p:nvSpPr>
          <p:cNvPr id="281698" name="Line 98">
            <a:extLst>
              <a:ext uri="{FF2B5EF4-FFF2-40B4-BE49-F238E27FC236}">
                <a16:creationId xmlns:a16="http://schemas.microsoft.com/office/drawing/2014/main" id="{C455B10D-12A2-05D6-9EF4-9E926744B5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791200"/>
            <a:ext cx="1905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99" name="Rectangle 99">
            <a:extLst>
              <a:ext uri="{FF2B5EF4-FFF2-40B4-BE49-F238E27FC236}">
                <a16:creationId xmlns:a16="http://schemas.microsoft.com/office/drawing/2014/main" id="{0D182F8B-F8A4-56E7-06CB-3B5BB9BC0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5334001"/>
            <a:ext cx="180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Final Evaluation</a:t>
            </a:r>
          </a:p>
        </p:txBody>
      </p:sp>
      <p:sp>
        <p:nvSpPr>
          <p:cNvPr id="281701" name="Line 101">
            <a:extLst>
              <a:ext uri="{FF2B5EF4-FFF2-40B4-BE49-F238E27FC236}">
                <a16:creationId xmlns:a16="http://schemas.microsoft.com/office/drawing/2014/main" id="{83B704B2-1A78-1AB9-5A12-00D9C8E665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50292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702" name="Text Box 102">
            <a:extLst>
              <a:ext uri="{FF2B5EF4-FFF2-40B4-BE49-F238E27FC236}">
                <a16:creationId xmlns:a16="http://schemas.microsoft.com/office/drawing/2014/main" id="{C6E80932-B57E-A4FF-2CD9-FE7159914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1926" y="1870076"/>
            <a:ext cx="8547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Model</a:t>
            </a:r>
          </a:p>
          <a:p>
            <a:r>
              <a:rPr lang="en-US" altLang="en-US"/>
              <a:t>Builder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608" y="0"/>
            <a:ext cx="9695519" cy="685546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608" y="0"/>
            <a:ext cx="9695519" cy="6855466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608" y="0"/>
            <a:ext cx="9695519" cy="6855466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608" y="0"/>
            <a:ext cx="9695519" cy="68554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A78CEB6-BA6C-D6CB-5EE2-498F1AE39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ML in a Nutshell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6A39F87-4D95-32B7-B03B-1EF3F5CB25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Tens of thousands of machine learning algorithms</a:t>
            </a:r>
          </a:p>
          <a:p>
            <a:r>
              <a:rPr lang="en-US" altLang="en-US" dirty="0"/>
              <a:t>Hundreds new every year</a:t>
            </a:r>
          </a:p>
          <a:p>
            <a:r>
              <a:rPr lang="en-US" altLang="en-US" dirty="0"/>
              <a:t>Every machine learning algorithm has three components:</a:t>
            </a:r>
          </a:p>
          <a:p>
            <a:pPr marL="0" indent="0">
              <a:buNone/>
            </a:pPr>
            <a:endParaRPr lang="en-US" altLang="en-US" dirty="0"/>
          </a:p>
          <a:p>
            <a:pPr lvl="1"/>
            <a:r>
              <a:rPr lang="en-US" altLang="en-US" b="1" dirty="0"/>
              <a:t>Representation</a:t>
            </a:r>
          </a:p>
          <a:p>
            <a:pPr lvl="1"/>
            <a:r>
              <a:rPr lang="en-US" altLang="en-US" b="1" dirty="0"/>
              <a:t>Evaluation</a:t>
            </a:r>
          </a:p>
          <a:p>
            <a:pPr lvl="1"/>
            <a:r>
              <a:rPr lang="en-US" altLang="en-US" b="1" dirty="0"/>
              <a:t>Optimization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8240" y="0"/>
            <a:ext cx="9695519" cy="6855466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608" y="0"/>
            <a:ext cx="9695519" cy="6855466"/>
          </a:xfrm>
          <a:prstGeom prst="rect">
            <a:avLst/>
          </a:prstGeom>
        </p:spPr>
      </p:pic>
      <p:pic>
        <p:nvPicPr>
          <p:cNvPr id="1026" name="Picture 2" descr="Lecture Notes] What is Softmax?. It's not ice cream. It is a… | by A Ydobon  | Medium">
            <a:extLst>
              <a:ext uri="{FF2B5EF4-FFF2-40B4-BE49-F238E27FC236}">
                <a16:creationId xmlns:a16="http://schemas.microsoft.com/office/drawing/2014/main" id="{B5ADF193-16C0-6F27-0754-D22219D8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040" y="265176"/>
            <a:ext cx="3576320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608" y="0"/>
            <a:ext cx="9695519" cy="6855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5DF497-C70E-BB3D-A20A-93C86D065C1B}"/>
              </a:ext>
            </a:extLst>
          </p:cNvPr>
          <p:cNvSpPr txBox="1"/>
          <p:nvPr/>
        </p:nvSpPr>
        <p:spPr>
          <a:xfrm>
            <a:off x="1614616" y="6030097"/>
            <a:ext cx="920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normalization involves applying a function to each data point in a dataset to transform the values in a way that not only scales the data but also changes its shape or distribution.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608" y="0"/>
            <a:ext cx="9695519" cy="6855466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741" y="-215902"/>
            <a:ext cx="9695519" cy="685546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608" y="0"/>
            <a:ext cx="9695519" cy="6855466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Feature Selection and Feature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688" y="1295400"/>
            <a:ext cx="10421112" cy="49530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  <a:defRPr/>
            </a:pPr>
            <a:r>
              <a:rPr lang="en-US" sz="2000" dirty="0"/>
              <a:t>Given </a:t>
            </a:r>
            <a:r>
              <a:rPr lang="en-US" sz="2000" i="1" dirty="0" err="1"/>
              <a:t>n</a:t>
            </a:r>
            <a:r>
              <a:rPr lang="en-US" sz="2000" dirty="0"/>
              <a:t> original features, it is often advantageous to reduce this to a smaller set of features for actual training</a:t>
            </a:r>
          </a:p>
          <a:p>
            <a:pPr lvl="1">
              <a:defRPr/>
            </a:pPr>
            <a:r>
              <a:rPr lang="en-US" sz="1800" dirty="0"/>
              <a:t>Can improve/maintain accuracy if we can preserve the most relevant information while discarding the most irrelevant information</a:t>
            </a:r>
          </a:p>
          <a:p>
            <a:pPr lvl="1">
              <a:defRPr/>
            </a:pPr>
            <a:r>
              <a:rPr lang="en-US" sz="1800" dirty="0"/>
              <a:t>And/or can make the learning process more computationally and algorithmically manageable by working with less features</a:t>
            </a:r>
          </a:p>
          <a:p>
            <a:pPr lvl="1">
              <a:defRPr/>
            </a:pPr>
            <a:r>
              <a:rPr lang="en-US" sz="1800" dirty="0"/>
              <a:t>Curse of dimensionality requires an exponential increase in data set size in relation to the number of features to learn without overfit – thus decreasing features can be critical</a:t>
            </a:r>
          </a:p>
          <a:p>
            <a:pPr>
              <a:buFont typeface="Wingdings" charset="2"/>
              <a:buChar char="l"/>
              <a:defRPr/>
            </a:pPr>
            <a:r>
              <a:rPr lang="en-US" sz="2000" i="1" dirty="0"/>
              <a:t>Feature Selection </a:t>
            </a:r>
            <a:r>
              <a:rPr lang="en-US" sz="2000" dirty="0"/>
              <a:t>seeks a </a:t>
            </a:r>
            <a:r>
              <a:rPr lang="en-US" sz="2000" i="1" dirty="0"/>
              <a:t>subset</a:t>
            </a:r>
            <a:r>
              <a:rPr lang="en-US" sz="2000" dirty="0"/>
              <a:t> of the </a:t>
            </a:r>
            <a:r>
              <a:rPr lang="en-US" sz="2000" i="1" dirty="0" err="1"/>
              <a:t>n</a:t>
            </a:r>
            <a:r>
              <a:rPr lang="en-US" sz="2000" dirty="0"/>
              <a:t> original features which retains most of the relevant information</a:t>
            </a:r>
          </a:p>
          <a:p>
            <a:pPr lvl="1">
              <a:defRPr/>
            </a:pPr>
            <a:r>
              <a:rPr lang="en-US" sz="1800" dirty="0"/>
              <a:t>Filters, Wrappers</a:t>
            </a:r>
          </a:p>
          <a:p>
            <a:pPr>
              <a:buFont typeface="Wingdings" charset="2"/>
              <a:buChar char="l"/>
              <a:defRPr/>
            </a:pPr>
            <a:r>
              <a:rPr lang="en-US" sz="2000" i="1" dirty="0"/>
              <a:t>Feature Reduction </a:t>
            </a:r>
            <a:r>
              <a:rPr lang="en-US" sz="2000" i="1" u="sng" dirty="0"/>
              <a:t>combines/fuses</a:t>
            </a:r>
            <a:r>
              <a:rPr lang="en-US" sz="2000" dirty="0"/>
              <a:t> the </a:t>
            </a:r>
            <a:r>
              <a:rPr lang="en-US" sz="2000" i="1" dirty="0"/>
              <a:t>n</a:t>
            </a:r>
            <a:r>
              <a:rPr lang="en-US" sz="2000" dirty="0"/>
              <a:t> original features into a smaller set of newly created features which hopefully retains most of the relevant information from </a:t>
            </a:r>
            <a:r>
              <a:rPr lang="en-US" sz="2000" i="1" dirty="0"/>
              <a:t>all</a:t>
            </a:r>
            <a:r>
              <a:rPr lang="en-US" sz="2000" dirty="0"/>
              <a:t> the original features - Data fusion (e.g. LDA, PCA, etc.)</a:t>
            </a:r>
          </a:p>
          <a:p>
            <a:pPr>
              <a:buFont typeface="Wingdings" charset="2"/>
              <a:buChar char="l"/>
              <a:defRPr/>
            </a:pPr>
            <a:endParaRPr lang="en-US" sz="2000" dirty="0"/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pitchFamily="1" charset="0"/>
              </a:rPr>
              <a:t>CS 270 - Feature Selection and Reduction</a:t>
            </a:r>
          </a:p>
        </p:txBody>
      </p:sp>
      <p:sp>
        <p:nvSpPr>
          <p:cNvPr id="3072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0DCD04-59A0-DC4F-AA28-AA6F4925A16D}" type="slidenum">
              <a:rPr lang="en-US" smtClean="0">
                <a:latin typeface="Times New Roman" pitchFamily="1" charset="0"/>
              </a:rPr>
              <a:pPr/>
              <a:t>126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Feature Selection -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44" y="1143000"/>
            <a:ext cx="10771632" cy="51054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  <a:defRPr/>
            </a:pPr>
            <a:r>
              <a:rPr lang="en-US" sz="2000" dirty="0"/>
              <a:t>Given </a:t>
            </a:r>
            <a:r>
              <a:rPr lang="en-US" sz="2000" i="1" dirty="0" err="1"/>
              <a:t>n</a:t>
            </a:r>
            <a:r>
              <a:rPr lang="en-US" sz="2000" dirty="0"/>
              <a:t> original features, how do you select size of subset</a:t>
            </a:r>
          </a:p>
          <a:p>
            <a:pPr lvl="1">
              <a:defRPr/>
            </a:pPr>
            <a:r>
              <a:rPr lang="en-US" sz="1800" dirty="0"/>
              <a:t>User can preselect a size </a:t>
            </a:r>
            <a:r>
              <a:rPr lang="en-US" sz="1800" i="1" dirty="0"/>
              <a:t>p</a:t>
            </a:r>
            <a:r>
              <a:rPr lang="en-US" sz="1800" dirty="0"/>
              <a:t> (&lt; </a:t>
            </a:r>
            <a:r>
              <a:rPr lang="en-US" sz="1800" i="1" dirty="0"/>
              <a:t>n</a:t>
            </a:r>
            <a:r>
              <a:rPr lang="en-US" sz="1800" dirty="0"/>
              <a:t>) – not usually as effective</a:t>
            </a:r>
            <a:endParaRPr lang="en-US" sz="1800" i="1" dirty="0"/>
          </a:p>
          <a:p>
            <a:pPr lvl="1">
              <a:defRPr/>
            </a:pPr>
            <a:r>
              <a:rPr lang="en-US" sz="1800" dirty="0"/>
              <a:t>Usually try to find the smallest size where adding more features does not yield improvement</a:t>
            </a:r>
          </a:p>
          <a:p>
            <a:pPr>
              <a:buFont typeface="Wingdings" charset="2"/>
              <a:buChar char="l"/>
              <a:defRPr/>
            </a:pPr>
            <a:r>
              <a:rPr lang="en-US" sz="2000" dirty="0"/>
              <a:t>Filters work independent of any particular learning algorithm</a:t>
            </a:r>
          </a:p>
          <a:p>
            <a:pPr>
              <a:buFont typeface="Wingdings" charset="2"/>
              <a:buChar char="l"/>
              <a:defRPr/>
            </a:pPr>
            <a:r>
              <a:rPr lang="en-US" sz="2000" dirty="0"/>
              <a:t>Filters seek a subset of features which maximize some type of between class separability – or other merit score</a:t>
            </a:r>
          </a:p>
          <a:p>
            <a:pPr>
              <a:buFont typeface="Wingdings" charset="2"/>
              <a:buChar char="l"/>
              <a:defRPr/>
            </a:pPr>
            <a:r>
              <a:rPr lang="en-US" sz="2000" dirty="0"/>
              <a:t>Can score each feature independently and keep best subset</a:t>
            </a:r>
          </a:p>
          <a:p>
            <a:pPr lvl="1">
              <a:defRPr/>
            </a:pPr>
            <a:r>
              <a:rPr lang="en-US" sz="1800" dirty="0"/>
              <a:t>e.g. 1</a:t>
            </a:r>
            <a:r>
              <a:rPr lang="en-US" sz="1800" baseline="30000" dirty="0"/>
              <a:t>st</a:t>
            </a:r>
            <a:r>
              <a:rPr lang="en-US" sz="1800" dirty="0"/>
              <a:t> order correlation with output, fast, less optimal</a:t>
            </a:r>
          </a:p>
          <a:p>
            <a:pPr>
              <a:buFont typeface="Wingdings" charset="2"/>
              <a:buChar char="l"/>
              <a:defRPr/>
            </a:pPr>
            <a:r>
              <a:rPr lang="en-US" sz="2000" dirty="0"/>
              <a:t>Can score subsets of features together</a:t>
            </a:r>
          </a:p>
          <a:p>
            <a:pPr lvl="1">
              <a:defRPr/>
            </a:pPr>
            <a:r>
              <a:rPr lang="en-US" sz="1800" dirty="0"/>
              <a:t>Exponential number of subsets requires a more efficient, sub-optimal search approach</a:t>
            </a:r>
          </a:p>
          <a:p>
            <a:pPr lvl="1">
              <a:defRPr/>
            </a:pPr>
            <a:r>
              <a:rPr lang="en-US" sz="1800" dirty="0"/>
              <a:t>How to score features is independent of the ML model to be trained on and is an important research area</a:t>
            </a:r>
          </a:p>
          <a:p>
            <a:pPr lvl="1">
              <a:defRPr/>
            </a:pPr>
            <a:r>
              <a:rPr lang="en-US" sz="1800" dirty="0"/>
              <a:t>Decision Tree or other ML model pre-process</a:t>
            </a:r>
          </a:p>
        </p:txBody>
      </p:sp>
      <p:sp>
        <p:nvSpPr>
          <p:cNvPr id="3174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pitchFamily="1" charset="0"/>
              </a:rPr>
              <a:t>CS 270 - Feature Selection and Reduction</a:t>
            </a:r>
          </a:p>
        </p:txBody>
      </p:sp>
      <p:sp>
        <p:nvSpPr>
          <p:cNvPr id="3174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15A488D-CD1B-9D40-B244-B33FFF36FC8B}" type="slidenum">
              <a:rPr lang="en-US" smtClean="0">
                <a:latin typeface="Times New Roman" pitchFamily="1" charset="0"/>
              </a:rPr>
              <a:pPr/>
              <a:t>127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Feature Selection - Wrappers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Optimizes for a specific learning algorithm</a:t>
            </a:r>
          </a:p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The feature subset selection algorithm is a "wrapper" around the learning algorithm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Pick a feature subset and pass it to learning algorithm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Create training/test set based on the feature subset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Train the learning algorithm with the training set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Find accuracy (objective) with validation set</a:t>
            </a:r>
          </a:p>
          <a:p>
            <a:pPr marL="914400" lvl="1" indent="-457200">
              <a:buFontTx/>
              <a:buAutoNum type="arabicPeriod"/>
            </a:pPr>
            <a:r>
              <a:rPr lang="en-US" dirty="0"/>
              <a:t>Repeat for all feature subsets and pick the feature subset which gives the highest predictive accuracy (or other objective)</a:t>
            </a:r>
          </a:p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Basic approach is simple</a:t>
            </a:r>
          </a:p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Variations are based on how to select the feature subsets, since there are an exponential number of subsets</a:t>
            </a:r>
          </a:p>
        </p:txBody>
      </p:sp>
      <p:sp>
        <p:nvSpPr>
          <p:cNvPr id="3277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pitchFamily="1" charset="0"/>
              </a:rPr>
              <a:t>CS 270 - Feature Selection and Reduction</a:t>
            </a:r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93C6E5B-228F-F444-9E9F-818613F3A68B}" type="slidenum">
              <a:rPr lang="en-US" smtClean="0">
                <a:latin typeface="Times New Roman" pitchFamily="1" charset="0"/>
              </a:rPr>
              <a:pPr/>
              <a:t>128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Feature Selection - Wrappers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Exhaustive Search - Exhausting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Forward Search – O(</a:t>
            </a:r>
            <a:r>
              <a:rPr lang="en-US" sz="2200" i="1" dirty="0">
                <a:ea typeface="ＭＳ Ｐゴシック" pitchFamily="1" charset="-128"/>
                <a:cs typeface="ＭＳ Ｐゴシック" pitchFamily="1" charset="-128"/>
              </a:rPr>
              <a:t>n</a:t>
            </a:r>
            <a:r>
              <a:rPr lang="en-US" sz="2200" i="1" baseline="30000" dirty="0">
                <a:ea typeface="ＭＳ Ｐゴシック" pitchFamily="1" charset="-128"/>
                <a:cs typeface="ＭＳ Ｐゴシック" pitchFamily="1" charset="-128"/>
              </a:rPr>
              <a:t>2</a:t>
            </a: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· </a:t>
            </a: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learning/testing time) - Greedy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Score each feature by itself and add the best feature to set </a:t>
            </a:r>
            <a:r>
              <a:rPr lang="en-US" sz="1900" i="1" dirty="0"/>
              <a:t>FS</a:t>
            </a:r>
            <a:r>
              <a:rPr lang="en-US" sz="1900" dirty="0"/>
              <a:t> (</a:t>
            </a:r>
            <a:r>
              <a:rPr lang="en-US" sz="1900" i="1" dirty="0"/>
              <a:t>FS</a:t>
            </a:r>
            <a:r>
              <a:rPr lang="en-US" sz="1900" dirty="0"/>
              <a:t> will be our final Feature Set) the initially empty 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Try each subset consisting of the current </a:t>
            </a:r>
            <a:r>
              <a:rPr lang="en-US" sz="1900" i="1" dirty="0"/>
              <a:t>FS</a:t>
            </a:r>
            <a:r>
              <a:rPr lang="en-US" sz="1900" dirty="0"/>
              <a:t> plus one remaining feature and add the best feature to </a:t>
            </a:r>
            <a:r>
              <a:rPr lang="en-US" sz="1900" i="1" dirty="0"/>
              <a:t>FS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Continue until stop getting significant improvement (over a window)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Backward Search – O(</a:t>
            </a:r>
            <a:r>
              <a:rPr lang="en-US" sz="2200" i="1" dirty="0">
                <a:ea typeface="ＭＳ Ｐゴシック" pitchFamily="1" charset="-128"/>
                <a:cs typeface="ＭＳ Ｐゴシック" pitchFamily="1" charset="-128"/>
              </a:rPr>
              <a:t>n</a:t>
            </a:r>
            <a:r>
              <a:rPr lang="en-US" sz="2200" i="1" baseline="30000" dirty="0">
                <a:ea typeface="ＭＳ Ｐゴシック" pitchFamily="1" charset="-128"/>
                <a:cs typeface="ＭＳ Ｐゴシック" pitchFamily="1" charset="-128"/>
              </a:rPr>
              <a:t>2</a:t>
            </a: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sz="2000" dirty="0">
                <a:ea typeface="ＭＳ Ｐゴシック" pitchFamily="1" charset="-128"/>
                <a:cs typeface="ＭＳ Ｐゴシック" pitchFamily="1" charset="-128"/>
              </a:rPr>
              <a:t>· </a:t>
            </a: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learning/testing time) - Greedy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Score the initial complete </a:t>
            </a:r>
            <a:r>
              <a:rPr lang="en-US" sz="1900" i="1" dirty="0"/>
              <a:t>FS</a:t>
            </a:r>
            <a:r>
              <a:rPr lang="en-US" sz="1900" dirty="0"/>
              <a:t> 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Try each subset consisting of the current </a:t>
            </a:r>
            <a:r>
              <a:rPr lang="en-US" sz="1900" i="1" dirty="0"/>
              <a:t>FS</a:t>
            </a:r>
            <a:r>
              <a:rPr lang="en-US" sz="1900" dirty="0"/>
              <a:t> minus one feature in </a:t>
            </a:r>
            <a:r>
              <a:rPr lang="en-US" sz="1900" i="1" dirty="0"/>
              <a:t>FS</a:t>
            </a:r>
            <a:r>
              <a:rPr lang="en-US" sz="1900" dirty="0"/>
              <a:t> and drop the feature from </a:t>
            </a:r>
            <a:r>
              <a:rPr lang="en-US" sz="1900" i="1" dirty="0"/>
              <a:t>FS</a:t>
            </a:r>
            <a:r>
              <a:rPr lang="en-US" sz="1900" dirty="0"/>
              <a:t> causing least decrease in accuracy</a:t>
            </a:r>
          </a:p>
          <a:p>
            <a:pPr marL="914400" lvl="1" indent="-457200">
              <a:lnSpc>
                <a:spcPct val="80000"/>
              </a:lnSpc>
              <a:buFontTx/>
              <a:buAutoNum type="arabicPeriod"/>
            </a:pPr>
            <a:r>
              <a:rPr lang="en-US" sz="1900" dirty="0"/>
              <a:t>Continue until dropping any feature causes a significant decreases in accuracy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ea typeface="ＭＳ Ｐゴシック" pitchFamily="1" charset="-128"/>
                <a:cs typeface="ＭＳ Ｐゴシック" pitchFamily="1" charset="-128"/>
              </a:rPr>
              <a:t>Branch and Bound and other heuristic approaches available</a:t>
            </a:r>
          </a:p>
        </p:txBody>
      </p:sp>
      <p:sp>
        <p:nvSpPr>
          <p:cNvPr id="3379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pitchFamily="1" charset="0"/>
              </a:rPr>
              <a:t>CS 270 - Feature Selection and Reduction</a:t>
            </a:r>
          </a:p>
        </p:txBody>
      </p:sp>
      <p:sp>
        <p:nvSpPr>
          <p:cNvPr id="3379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3C5121-6569-6E48-A4F8-7433CD67C10B}" type="slidenum">
              <a:rPr lang="en-US" smtClean="0">
                <a:latin typeface="Times New Roman" pitchFamily="1" charset="0"/>
              </a:rPr>
              <a:pPr/>
              <a:t>129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B63E9E-B843-2DB9-1A25-5FB942DEB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is machine learning necessary?</a:t>
            </a:r>
            <a:r>
              <a:rPr lang="en-US" alt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altLang="en-US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CCAFC49-072D-1EE9-C78D-52EF8FEB1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i="1" dirty="0">
                <a:solidFill>
                  <a:schemeClr val="accent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is a hallmark of intelligence</a:t>
            </a:r>
            <a:r>
              <a:rPr lang="en-US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; many would argue that a system that cannot learn is not intelligent.</a:t>
            </a:r>
          </a:p>
          <a:p>
            <a:pPr marL="0" indent="0" eaLnBrk="1" hangingPunct="1">
              <a:buNone/>
            </a:pPr>
            <a:r>
              <a:rPr lang="en-US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altLang="en-US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without learning, everything is new; a system that cannot learn is not efficient because it rederives each solution and repeatedly makes the same mistakes. </a:t>
            </a:r>
          </a:p>
          <a:p>
            <a:pPr eaLnBrk="1" hangingPunct="1"/>
            <a:endParaRPr lang="en-US" altLang="en-US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is learning possible? </a:t>
            </a:r>
            <a:endParaRPr lang="en-US" altLang="en-US" b="1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Because there are regularities in the world. </a:t>
            </a:r>
            <a:endParaRPr lang="en-US" altLang="en-US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271847"/>
            <a:ext cx="1051560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422275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When</a:t>
            </a:r>
            <a:r>
              <a:rPr sz="4000" spc="-8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Do</a:t>
            </a:r>
            <a:r>
              <a:rPr sz="4000" spc="-7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We</a:t>
            </a:r>
            <a:r>
              <a:rPr sz="4000" spc="-7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Use</a:t>
            </a:r>
            <a:r>
              <a:rPr sz="4000" spc="-8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Machine</a:t>
            </a:r>
            <a:r>
              <a:rPr sz="4000" spc="-7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Learning?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9941" y="1036743"/>
            <a:ext cx="7489825" cy="21183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spcBef>
                <a:spcPts val="495"/>
              </a:spcBef>
            </a:pPr>
            <a:r>
              <a:rPr sz="2800" dirty="0">
                <a:latin typeface="Calibri"/>
                <a:cs typeface="Calibri"/>
              </a:rPr>
              <a:t>ML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when: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spcBef>
                <a:spcPts val="34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expertise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exist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(navigating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Mars)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spcBef>
                <a:spcPts val="2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Humans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can’t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explain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expertise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(speech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recognition)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spcBef>
                <a:spcPts val="3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customized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(personalized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medicine)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spcBef>
                <a:spcPts val="3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amounts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(genomics)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739" y="5456344"/>
            <a:ext cx="6567170" cy="13531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469900">
              <a:spcBef>
                <a:spcPts val="495"/>
              </a:spcBef>
            </a:pP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isn’t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always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useful:</a:t>
            </a:r>
            <a:endParaRPr sz="2800">
              <a:latin typeface="Calibri"/>
              <a:cs typeface="Calibri"/>
            </a:endParaRPr>
          </a:p>
          <a:p>
            <a:pPr marL="812165" indent="-342265">
              <a:spcBef>
                <a:spcPts val="340"/>
              </a:spcBef>
              <a:buFont typeface="Arial MT"/>
              <a:buChar char="•"/>
              <a:tabLst>
                <a:tab pos="812165" algn="l"/>
              </a:tabLst>
            </a:pP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“learn”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payroll</a:t>
            </a:r>
            <a:endParaRPr sz="2400">
              <a:latin typeface="Calibri"/>
              <a:cs typeface="Calibri"/>
            </a:endParaRPr>
          </a:p>
          <a:p>
            <a:pPr marL="12700">
              <a:spcBef>
                <a:spcPts val="1795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E.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Alpaydin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1" y="3291621"/>
            <a:ext cx="2082477" cy="166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6201" y="3291621"/>
            <a:ext cx="2001169" cy="16676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9892" y="3287920"/>
            <a:ext cx="1973474" cy="16713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25889" y="3291622"/>
            <a:ext cx="1830026" cy="16676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027602" y="6422072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0" dirty="0">
                <a:solidFill>
                  <a:srgbClr val="898989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B2778FA-E29D-23B5-109F-9BACEE244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Representation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9ACB9BC-1AF0-2EC2-0572-3CB2E4FD47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Decision trees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Sets of rules / Logic programs</a:t>
            </a:r>
          </a:p>
          <a:p>
            <a:pPr>
              <a:lnSpc>
                <a:spcPct val="90000"/>
              </a:lnSpc>
            </a:pPr>
            <a:r>
              <a:rPr lang="en-US" altLang="en-US"/>
              <a:t>Instances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Graphical models (Bayes/Markov nets)</a:t>
            </a:r>
          </a:p>
          <a:p>
            <a:pPr>
              <a:lnSpc>
                <a:spcPct val="90000"/>
              </a:lnSpc>
            </a:pPr>
            <a:r>
              <a:rPr lang="en-US" altLang="en-US"/>
              <a:t>Neural networks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Support vector machines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Model ensembles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Etc.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2AEB5E7-57C2-A2E6-1CF4-F42F60E0C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Evaluation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09F7890-90CA-8660-30FA-6DE2FAAB0F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Accuracy</a:t>
            </a:r>
          </a:p>
          <a:p>
            <a:pPr>
              <a:lnSpc>
                <a:spcPct val="80000"/>
              </a:lnSpc>
            </a:pPr>
            <a:r>
              <a:rPr lang="en-US" altLang="en-US"/>
              <a:t>Precision and recall</a:t>
            </a:r>
          </a:p>
          <a:p>
            <a:pPr>
              <a:lnSpc>
                <a:spcPct val="80000"/>
              </a:lnSpc>
            </a:pPr>
            <a:r>
              <a:rPr lang="en-US" altLang="en-US"/>
              <a:t>Squared error</a:t>
            </a:r>
          </a:p>
          <a:p>
            <a:pPr>
              <a:lnSpc>
                <a:spcPct val="80000"/>
              </a:lnSpc>
            </a:pPr>
            <a:r>
              <a:rPr lang="en-US" altLang="en-US"/>
              <a:t>Likelihood</a:t>
            </a:r>
          </a:p>
          <a:p>
            <a:pPr>
              <a:lnSpc>
                <a:spcPct val="80000"/>
              </a:lnSpc>
            </a:pPr>
            <a:r>
              <a:rPr lang="en-US" altLang="en-US"/>
              <a:t>Posterior probability</a:t>
            </a:r>
          </a:p>
          <a:p>
            <a:pPr>
              <a:lnSpc>
                <a:spcPct val="80000"/>
              </a:lnSpc>
            </a:pPr>
            <a:r>
              <a:rPr lang="en-US" altLang="en-US"/>
              <a:t>Cost / Utility</a:t>
            </a:r>
          </a:p>
          <a:p>
            <a:pPr>
              <a:lnSpc>
                <a:spcPct val="80000"/>
              </a:lnSpc>
            </a:pPr>
            <a:r>
              <a:rPr lang="en-US" altLang="en-US"/>
              <a:t>Margin</a:t>
            </a:r>
          </a:p>
          <a:p>
            <a:pPr>
              <a:lnSpc>
                <a:spcPct val="80000"/>
              </a:lnSpc>
            </a:pPr>
            <a:r>
              <a:rPr lang="en-US" altLang="en-US"/>
              <a:t>Entropy</a:t>
            </a:r>
          </a:p>
          <a:p>
            <a:pPr>
              <a:lnSpc>
                <a:spcPct val="80000"/>
              </a:lnSpc>
            </a:pPr>
            <a:r>
              <a:rPr lang="en-US" altLang="en-US"/>
              <a:t>K-L divergence</a:t>
            </a:r>
          </a:p>
          <a:p>
            <a:pPr>
              <a:lnSpc>
                <a:spcPct val="80000"/>
              </a:lnSpc>
            </a:pPr>
            <a:r>
              <a:rPr lang="en-US" altLang="en-US"/>
              <a:t>Etc.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BC5B9B1-DC1F-1C6E-ABE5-C16CF06E0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Optimization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0D9694B-47EE-4DAA-518C-BB28C28A74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Combinatorial optimization</a:t>
            </a:r>
          </a:p>
          <a:p>
            <a:pPr lvl="1"/>
            <a:r>
              <a:rPr lang="en-US" altLang="en-US"/>
              <a:t>E.g.: Greedy search</a:t>
            </a:r>
          </a:p>
          <a:p>
            <a:r>
              <a:rPr lang="en-US" altLang="en-US"/>
              <a:t>Convex optimization</a:t>
            </a:r>
          </a:p>
          <a:p>
            <a:pPr lvl="1"/>
            <a:r>
              <a:rPr lang="en-US" altLang="en-US"/>
              <a:t>E.g.: Gradient descent</a:t>
            </a:r>
          </a:p>
          <a:p>
            <a:r>
              <a:rPr lang="en-US" altLang="en-US"/>
              <a:t>Constrained optimization</a:t>
            </a:r>
          </a:p>
          <a:p>
            <a:pPr lvl="1"/>
            <a:r>
              <a:rPr lang="en-US" altLang="en-US"/>
              <a:t>E.g.: Linear programming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1674A14-55A2-0A8B-1CF5-79A3892DE5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Types of Learning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3D1CAB1-E1F8-7632-249B-2C54FF278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382000" cy="4572000"/>
          </a:xfrm>
        </p:spPr>
        <p:txBody>
          <a:bodyPr/>
          <a:lstStyle/>
          <a:p>
            <a:r>
              <a:rPr lang="en-US" altLang="en-US" b="1"/>
              <a:t>Supervised (inductive) learning</a:t>
            </a:r>
          </a:p>
          <a:p>
            <a:pPr lvl="1"/>
            <a:r>
              <a:rPr lang="en-US" altLang="en-US"/>
              <a:t>Training data includes desired outputs</a:t>
            </a:r>
          </a:p>
          <a:p>
            <a:r>
              <a:rPr lang="en-US" altLang="en-US" b="1"/>
              <a:t>Unsupervised learning</a:t>
            </a:r>
          </a:p>
          <a:p>
            <a:pPr lvl="1"/>
            <a:r>
              <a:rPr lang="en-US" altLang="en-US"/>
              <a:t>Training data does not include desired outputs</a:t>
            </a:r>
          </a:p>
          <a:p>
            <a:r>
              <a:rPr lang="en-US" altLang="en-US" b="1"/>
              <a:t>Semi-supervised learning</a:t>
            </a:r>
          </a:p>
          <a:p>
            <a:pPr lvl="1"/>
            <a:r>
              <a:rPr lang="en-US" altLang="en-US"/>
              <a:t>Training data includes a few desired outputs</a:t>
            </a:r>
          </a:p>
          <a:p>
            <a:r>
              <a:rPr lang="en-US" altLang="en-US" b="1"/>
              <a:t>Reinforcement learning</a:t>
            </a:r>
          </a:p>
          <a:p>
            <a:pPr lvl="1"/>
            <a:r>
              <a:rPr lang="en-US" altLang="en-US"/>
              <a:t>Rewards from sequence of actions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12B4B36-9BEC-6952-B435-FA7FC5DE63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ML in Practice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B1F0D7E-4E13-A004-C032-FAD19C9C4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1"/>
            <a:ext cx="8229600" cy="4525963"/>
          </a:xfrm>
        </p:spPr>
        <p:txBody>
          <a:bodyPr/>
          <a:lstStyle/>
          <a:p>
            <a:r>
              <a:rPr lang="en-US" altLang="en-US"/>
              <a:t>Understanding domain, prior knowledge, and goals</a:t>
            </a:r>
          </a:p>
          <a:p>
            <a:r>
              <a:rPr lang="en-US" altLang="en-US"/>
              <a:t>Data integration, selection, cleaning,</a:t>
            </a:r>
            <a:br>
              <a:rPr lang="en-US" altLang="en-US"/>
            </a:br>
            <a:r>
              <a:rPr lang="en-US" altLang="en-US"/>
              <a:t>pre-processing, etc.</a:t>
            </a:r>
          </a:p>
          <a:p>
            <a:r>
              <a:rPr lang="en-US" altLang="en-US"/>
              <a:t>Learning models</a:t>
            </a:r>
          </a:p>
          <a:p>
            <a:r>
              <a:rPr lang="en-US" altLang="en-US"/>
              <a:t>Interpreting results</a:t>
            </a:r>
          </a:p>
          <a:p>
            <a:r>
              <a:rPr lang="en-US" altLang="en-US"/>
              <a:t>Consolidating and deploying discovered knowledge</a:t>
            </a:r>
          </a:p>
          <a:p>
            <a:r>
              <a:rPr lang="en-US" altLang="en-US"/>
              <a:t>Loop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F3FE256-2D73-ACF7-B72F-A26494FC1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A Few Quotes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DE9B13E3-6BC9-A968-2613-78C5CA4CD6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“A breakthrough in machine learning would be worth ten </a:t>
            </a:r>
            <a:r>
              <a:rPr lang="en-US" altLang="en-US" sz="2000" dirty="0" err="1"/>
              <a:t>Microsofts</a:t>
            </a:r>
            <a:r>
              <a:rPr lang="en-US" altLang="en-US" sz="2000" dirty="0"/>
              <a:t>” </a:t>
            </a:r>
            <a:r>
              <a:rPr lang="en-US" altLang="en-US" sz="1800" dirty="0"/>
              <a:t>(Bill Gates, Chairman, Microsoft)</a:t>
            </a:r>
          </a:p>
          <a:p>
            <a:pPr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“Machine learning is the next Internet” </a:t>
            </a:r>
            <a:br>
              <a:rPr lang="en-US" altLang="en-US" sz="2000" dirty="0"/>
            </a:br>
            <a:r>
              <a:rPr lang="en-US" altLang="en-US" sz="1800" dirty="0"/>
              <a:t>(Tony Tether, Director, DARPA)</a:t>
            </a:r>
          </a:p>
          <a:p>
            <a:pPr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Machine learning is the hot new thing” </a:t>
            </a:r>
            <a:br>
              <a:rPr lang="en-US" altLang="en-US" sz="2000" dirty="0"/>
            </a:br>
            <a:r>
              <a:rPr lang="en-US" altLang="en-US" sz="1800" dirty="0"/>
              <a:t>(John Hennessy, President, Stanford)</a:t>
            </a:r>
          </a:p>
          <a:p>
            <a:pPr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“Web rankings today are mostly a matter of machine learning” </a:t>
            </a:r>
            <a:r>
              <a:rPr lang="en-US" altLang="en-US" sz="1800" dirty="0"/>
              <a:t>(Prabhakar Raghavan, Dir. Research, Yahoo)</a:t>
            </a:r>
          </a:p>
          <a:p>
            <a:pPr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“Machine learning is going to result in a real revolution” </a:t>
            </a:r>
            <a:r>
              <a:rPr lang="en-US" altLang="en-US" sz="1800" dirty="0"/>
              <a:t>(Greg Papadopoulos, CTO, Sun)</a:t>
            </a:r>
          </a:p>
          <a:p>
            <a:pPr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“Machine learning is today’s discontinuity” </a:t>
            </a:r>
            <a:br>
              <a:rPr lang="en-US" altLang="en-US" sz="2000" dirty="0"/>
            </a:br>
            <a:r>
              <a:rPr lang="en-US" altLang="en-US" sz="1800" dirty="0"/>
              <a:t>(Jerry Yang, CEO, Yahoo)</a:t>
            </a:r>
          </a:p>
          <a:p>
            <a:pPr>
              <a:lnSpc>
                <a:spcPct val="90000"/>
              </a:lnSpc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094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dirty="0"/>
              <a:t>Machine Learning as a Process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609600" y="1325607"/>
          <a:ext cx="10972800" cy="427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376" y="4767263"/>
            <a:ext cx="50142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084520" y="1196975"/>
            <a:ext cx="4907328" cy="783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- Define measurable and quantifiable goals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Use this stage to learn about the problem</a:t>
            </a:r>
          </a:p>
          <a:p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9383541" y="2338316"/>
            <a:ext cx="1986251" cy="1290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55A0"/>
                </a:solidFill>
              </a:rPr>
              <a:t>-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Normalization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Transformation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Missing Values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Outliers</a:t>
            </a:r>
          </a:p>
          <a:p>
            <a:endParaRPr lang="en-US" sz="1600" dirty="0">
              <a:solidFill>
                <a:srgbClr val="0055A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542615" y="3838999"/>
            <a:ext cx="2728327" cy="1841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-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Data Splitting</a:t>
            </a:r>
          </a:p>
          <a:p>
            <a:pPr marL="228594" indent="-228594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Features Engineering</a:t>
            </a:r>
          </a:p>
          <a:p>
            <a:pPr marL="228594" indent="-228594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Estimating Performance</a:t>
            </a:r>
          </a:p>
          <a:p>
            <a:pPr marL="228594" indent="-228594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Evaluation and Model Selection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1028" y="3873555"/>
            <a:ext cx="3382595" cy="1566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indent="-228594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Study models accuracy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- Work better than the naïve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approach or previous system</a:t>
            </a:r>
          </a:p>
          <a:p>
            <a:pPr marL="228594" indent="-228594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Do the results make sense in the context of the problem</a:t>
            </a:r>
          </a:p>
          <a:p>
            <a:pPr marL="228594" indent="-228594">
              <a:buFontTx/>
              <a:buChar char="-"/>
            </a:pPr>
            <a:endParaRPr lang="en-US" sz="1600" dirty="0">
              <a:solidFill>
                <a:srgbClr val="005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86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as a Process: Data Preparation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376" y="4767263"/>
            <a:ext cx="50142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9377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525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2708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>
                <a:solidFill>
                  <a:srgbClr val="0055A0"/>
                </a:solidFill>
              </a:rPr>
              <a:t>Needed for </a:t>
            </a:r>
            <a:r>
              <a:rPr lang="en-US" sz="2667" dirty="0">
                <a:solidFill>
                  <a:srgbClr val="2D9DFF"/>
                </a:solidFill>
              </a:rPr>
              <a:t>several reasons</a:t>
            </a:r>
          </a:p>
          <a:p>
            <a:pPr lvl="1"/>
            <a:r>
              <a:rPr lang="en-US" sz="2400" dirty="0">
                <a:solidFill>
                  <a:srgbClr val="0055A0"/>
                </a:solidFill>
              </a:rPr>
              <a:t>Some Models have strict </a:t>
            </a:r>
            <a:r>
              <a:rPr lang="en-US" sz="2400" dirty="0">
                <a:solidFill>
                  <a:srgbClr val="2D9DFF"/>
                </a:solidFill>
              </a:rPr>
              <a:t>data requirements</a:t>
            </a:r>
          </a:p>
          <a:p>
            <a:pPr lvl="2"/>
            <a:r>
              <a:rPr lang="en-US" sz="2133" dirty="0">
                <a:solidFill>
                  <a:srgbClr val="2D9DFF"/>
                </a:solidFill>
              </a:rPr>
              <a:t>Scale of the data, data point intervals, </a:t>
            </a:r>
            <a:r>
              <a:rPr lang="en-US" sz="2133" dirty="0" err="1">
                <a:solidFill>
                  <a:srgbClr val="2D9DFF"/>
                </a:solidFill>
              </a:rPr>
              <a:t>etc</a:t>
            </a:r>
            <a:endParaRPr lang="en-US" sz="2133" dirty="0">
              <a:solidFill>
                <a:srgbClr val="2D9DFF"/>
              </a:solidFill>
            </a:endParaRPr>
          </a:p>
          <a:p>
            <a:pPr lvl="1"/>
            <a:r>
              <a:rPr lang="en-US" sz="2400" dirty="0">
                <a:solidFill>
                  <a:srgbClr val="0055A0"/>
                </a:solidFill>
              </a:rPr>
              <a:t>Some characteristics of the data may </a:t>
            </a:r>
            <a:r>
              <a:rPr lang="en-US" sz="2400" dirty="0">
                <a:solidFill>
                  <a:srgbClr val="2D9DFF"/>
                </a:solidFill>
              </a:rPr>
              <a:t>impact dramatically on the model performance</a:t>
            </a:r>
            <a:endParaRPr lang="en-US" sz="2667" dirty="0">
              <a:solidFill>
                <a:srgbClr val="2D9DFF"/>
              </a:solidFill>
            </a:endParaRPr>
          </a:p>
          <a:p>
            <a:endParaRPr lang="en-US" sz="3200" dirty="0">
              <a:solidFill>
                <a:srgbClr val="2D9DFF"/>
              </a:solidFill>
            </a:endParaRPr>
          </a:p>
          <a:p>
            <a:pPr lvl="1"/>
            <a:endParaRPr lang="en-US" sz="3467" dirty="0">
              <a:solidFill>
                <a:srgbClr val="0055A0"/>
              </a:solidFill>
            </a:endParaRPr>
          </a:p>
          <a:p>
            <a:endParaRPr lang="en-US" sz="40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115231"/>
              </p:ext>
            </p:extLst>
          </p:nvPr>
        </p:nvGraphicFramePr>
        <p:xfrm>
          <a:off x="2015922" y="4135247"/>
          <a:ext cx="8149575" cy="1599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762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ML as a Process: Feature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376" y="4767263"/>
            <a:ext cx="50142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9377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525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2708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Determine the predictors (features) to be used is one of the most critical questions</a:t>
            </a:r>
          </a:p>
          <a:p>
            <a:r>
              <a:rPr lang="en-US" sz="2400" dirty="0"/>
              <a:t>Some times we need to add predictors</a:t>
            </a:r>
          </a:p>
          <a:p>
            <a:r>
              <a:rPr lang="en-US" sz="2400" dirty="0">
                <a:solidFill>
                  <a:srgbClr val="0055A0"/>
                </a:solidFill>
              </a:rPr>
              <a:t>Reduce Number:</a:t>
            </a:r>
          </a:p>
          <a:p>
            <a:pPr lvl="1"/>
            <a:r>
              <a:rPr lang="en-US" sz="1867" dirty="0">
                <a:solidFill>
                  <a:srgbClr val="0055A0"/>
                </a:solidFill>
              </a:rPr>
              <a:t>Fewer predictors </a:t>
            </a:r>
            <a:r>
              <a:rPr lang="en-US" sz="1867" dirty="0">
                <a:solidFill>
                  <a:srgbClr val="2D9DFF"/>
                </a:solidFill>
              </a:rPr>
              <a:t>more interpretable model and less costly</a:t>
            </a:r>
          </a:p>
          <a:p>
            <a:pPr lvl="1"/>
            <a:r>
              <a:rPr lang="en-US" sz="1867" dirty="0">
                <a:solidFill>
                  <a:srgbClr val="0055A0"/>
                </a:solidFill>
              </a:rPr>
              <a:t>Most of the models are </a:t>
            </a:r>
            <a:r>
              <a:rPr lang="en-US" sz="1867" dirty="0">
                <a:solidFill>
                  <a:srgbClr val="2D9DFF"/>
                </a:solidFill>
              </a:rPr>
              <a:t>affected by high dimensionality</a:t>
            </a:r>
            <a:r>
              <a:rPr lang="en-US" sz="1867" dirty="0">
                <a:solidFill>
                  <a:srgbClr val="0055A0"/>
                </a:solidFill>
              </a:rPr>
              <a:t>, specially </a:t>
            </a:r>
            <a:r>
              <a:rPr lang="en-US" sz="1867" dirty="0">
                <a:solidFill>
                  <a:srgbClr val="2D9DFF"/>
                </a:solidFill>
              </a:rPr>
              <a:t>for non-informative </a:t>
            </a:r>
            <a:r>
              <a:rPr lang="en-US" sz="1867" dirty="0">
                <a:solidFill>
                  <a:srgbClr val="0055A0"/>
                </a:solidFill>
              </a:rPr>
              <a:t>predictors</a:t>
            </a:r>
          </a:p>
          <a:p>
            <a:endParaRPr lang="en-US" sz="3200" dirty="0">
              <a:solidFill>
                <a:srgbClr val="2D9DFF"/>
              </a:solidFill>
            </a:endParaRPr>
          </a:p>
          <a:p>
            <a:pPr lvl="1"/>
            <a:endParaRPr lang="en-US" sz="3467" dirty="0">
              <a:solidFill>
                <a:srgbClr val="0055A0"/>
              </a:solidFill>
            </a:endParaRPr>
          </a:p>
          <a:p>
            <a:pPr lvl="1"/>
            <a:r>
              <a:rPr lang="en-US" sz="1867" dirty="0"/>
              <a:t>Binning</a:t>
            </a:r>
            <a:r>
              <a:rPr lang="en-US" sz="3467" dirty="0"/>
              <a:t> </a:t>
            </a:r>
            <a:r>
              <a:rPr lang="en-US" sz="1867" dirty="0"/>
              <a:t>predictors</a:t>
            </a:r>
          </a:p>
          <a:p>
            <a:endParaRPr lang="en-US" sz="4000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</p:nvPr>
        </p:nvGraphicFramePr>
        <p:xfrm>
          <a:off x="3778411" y="3709050"/>
          <a:ext cx="6686592" cy="1357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8955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ML as a Process: Model Building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376" y="4767263"/>
            <a:ext cx="50142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9377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525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2708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endParaRPr lang="en-US" sz="1867" dirty="0"/>
          </a:p>
          <a:p>
            <a:endParaRPr lang="en-US" sz="4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Splitting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2D9DFF"/>
                </a:solidFill>
              </a:rPr>
              <a:t>Allocate data to different tasks</a:t>
            </a:r>
          </a:p>
          <a:p>
            <a:pPr lvl="2"/>
            <a:r>
              <a:rPr lang="en-US" dirty="0"/>
              <a:t>model training</a:t>
            </a:r>
          </a:p>
          <a:p>
            <a:pPr lvl="2"/>
            <a:r>
              <a:rPr lang="en-US" dirty="0"/>
              <a:t>performance evaluation</a:t>
            </a:r>
          </a:p>
          <a:p>
            <a:pPr lvl="1"/>
            <a:r>
              <a:rPr lang="en-US" dirty="0">
                <a:solidFill>
                  <a:srgbClr val="2D9DFF"/>
                </a:solidFill>
              </a:rPr>
              <a:t>Define Training, Validation and Test sets</a:t>
            </a:r>
          </a:p>
          <a:p>
            <a:r>
              <a:rPr lang="en-US" dirty="0"/>
              <a:t>Feature Selection </a:t>
            </a:r>
            <a:r>
              <a:rPr lang="en-US" dirty="0">
                <a:solidFill>
                  <a:srgbClr val="2D9DFF"/>
                </a:solidFill>
              </a:rPr>
              <a:t>(Review the decision made previously)</a:t>
            </a:r>
          </a:p>
          <a:p>
            <a:r>
              <a:rPr lang="en-US" dirty="0"/>
              <a:t>Estimating Performance</a:t>
            </a:r>
          </a:p>
          <a:p>
            <a:pPr lvl="1"/>
            <a:r>
              <a:rPr lang="en-US" dirty="0"/>
              <a:t>Visualization of results </a:t>
            </a:r>
            <a:r>
              <a:rPr lang="en-US" dirty="0">
                <a:solidFill>
                  <a:srgbClr val="2D9DFF"/>
                </a:solidFill>
              </a:rPr>
              <a:t>– discovery interesting areas of the problem space</a:t>
            </a:r>
          </a:p>
          <a:p>
            <a:pPr lvl="1"/>
            <a:r>
              <a:rPr lang="en-US" dirty="0">
                <a:solidFill>
                  <a:srgbClr val="2D9DFF"/>
                </a:solidFill>
              </a:rPr>
              <a:t>Statistics and performance measures</a:t>
            </a:r>
          </a:p>
          <a:p>
            <a:r>
              <a:rPr lang="en-US" dirty="0"/>
              <a:t>Evaluation and Model selection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2D9DFF"/>
                </a:solidFill>
              </a:rPr>
              <a:t>‘no free lunch’ </a:t>
            </a:r>
            <a:r>
              <a:rPr lang="en-US" dirty="0"/>
              <a:t>theorem no a priory assumptions can be made</a:t>
            </a:r>
          </a:p>
          <a:p>
            <a:pPr lvl="1"/>
            <a:r>
              <a:rPr lang="en-US" dirty="0">
                <a:solidFill>
                  <a:srgbClr val="2D9DFF"/>
                </a:solidFill>
              </a:rPr>
              <a:t>Avoid use of favorite models if NEEDED </a:t>
            </a:r>
          </a:p>
          <a:p>
            <a:endParaRPr lang="en-US" dirty="0"/>
          </a:p>
          <a:p>
            <a:pPr marL="999719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74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>
            <a:extLst>
              <a:ext uri="{FF2B5EF4-FFF2-40B4-BE49-F238E27FC236}">
                <a16:creationId xmlns:a16="http://schemas.microsoft.com/office/drawing/2014/main" id="{60ADB891-211E-D833-C466-AF54D62F61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1685925" y="1052736"/>
            <a:ext cx="8802564" cy="5616352"/>
          </a:xfrm>
          <a:blipFill>
            <a:blip r:embed="rId3"/>
            <a:stretch>
              <a:fillRect l="-346" t="-326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9939" name="Footer Placeholder 1">
            <a:extLst>
              <a:ext uri="{FF2B5EF4-FFF2-40B4-BE49-F238E27FC236}">
                <a16:creationId xmlns:a16="http://schemas.microsoft.com/office/drawing/2014/main" id="{96687CEE-7A5A-5492-7371-615F80A03DCE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1B722925-0847-FFDD-891F-DEB83B1D9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400"/>
            <a:ext cx="91440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 dirty="0">
                <a:solidFill>
                  <a:schemeClr val="tx2"/>
                </a:solidFill>
                <a:ea typeface="굴림" panose="020B0600000101010101" pitchFamily="34" charset="-127"/>
              </a:rPr>
              <a:t> Dimensions of a Supervised Machine Learning Algorithms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>
            <a:extLst>
              <a:ext uri="{FF2B5EF4-FFF2-40B4-BE49-F238E27FC236}">
                <a16:creationId xmlns:a16="http://schemas.microsoft.com/office/drawing/2014/main" id="{68DF32C3-1B20-0F1A-7117-0DA4F110BB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1685925" y="1052514"/>
            <a:ext cx="8802688" cy="5616575"/>
          </a:xfrm>
          <a:blipFill rotWithShape="0">
            <a:blip r:embed="rId3"/>
            <a:stretch>
              <a:fillRect l="-623" t="-651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41987" name="Footer Placeholder 1">
            <a:extLst>
              <a:ext uri="{FF2B5EF4-FFF2-40B4-BE49-F238E27FC236}">
                <a16:creationId xmlns:a16="http://schemas.microsoft.com/office/drawing/2014/main" id="{D1707E00-B69D-D65C-A838-A7C8142BF1B7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9A68786C-5EAF-800E-12E5-AFBF63AE4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351"/>
            <a:ext cx="91440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 dirty="0">
                <a:solidFill>
                  <a:schemeClr val="tx2"/>
                </a:solidFill>
                <a:ea typeface="굴림" panose="020B0600000101010101" pitchFamily="34" charset="-127"/>
              </a:rPr>
              <a:t> Dimensions of a Supervised Machine Learning Algorithms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 dirty="0">
                <a:solidFill>
                  <a:schemeClr val="tx2"/>
                </a:solidFill>
                <a:ea typeface="굴림" panose="020B0600000101010101" pitchFamily="34" charset="-127"/>
              </a:rPr>
              <a:t>                                                                                       (</a:t>
            </a:r>
            <a:r>
              <a:rPr lang="en-US" altLang="ko-KR" sz="2800" dirty="0" err="1">
                <a:solidFill>
                  <a:schemeClr val="tx2"/>
                </a:solidFill>
                <a:ea typeface="굴림" panose="020B0600000101010101" pitchFamily="34" charset="-127"/>
              </a:rPr>
              <a:t>Cont</a:t>
            </a:r>
            <a:r>
              <a:rPr lang="en-US" altLang="ko-KR" sz="2800" dirty="0">
                <a:solidFill>
                  <a:schemeClr val="tx2"/>
                </a:solidFill>
                <a:ea typeface="굴림" panose="020B0600000101010101" pitchFamily="34" charset="-127"/>
              </a:rPr>
              <a:t>…)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8C519-C5C9-2CCB-78DA-E1E3197C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461" y="2463657"/>
            <a:ext cx="8502614" cy="53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94475B-87E5-2FFB-62EA-D1929C9D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461" y="5081854"/>
            <a:ext cx="8502614" cy="72363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>
            <a:extLst>
              <a:ext uri="{FF2B5EF4-FFF2-40B4-BE49-F238E27FC236}">
                <a16:creationId xmlns:a16="http://schemas.microsoft.com/office/drawing/2014/main" id="{42F35DB1-4629-6CE2-DBA2-532D158517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1685925" y="1052514"/>
            <a:ext cx="8802688" cy="5616575"/>
          </a:xfrm>
          <a:blipFill rotWithShape="0">
            <a:blip r:embed="rId3"/>
            <a:stretch>
              <a:fillRect l="-623" t="-651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44035" name="Footer Placeholder 1">
            <a:extLst>
              <a:ext uri="{FF2B5EF4-FFF2-40B4-BE49-F238E27FC236}">
                <a16:creationId xmlns:a16="http://schemas.microsoft.com/office/drawing/2014/main" id="{EDE3B730-7340-239F-7593-3146BA57742A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666EC454-2474-96EE-31C2-28F48A4B2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351"/>
            <a:ext cx="91440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 dirty="0">
                <a:solidFill>
                  <a:schemeClr val="tx2"/>
                </a:solidFill>
                <a:ea typeface="굴림" panose="020B0600000101010101" pitchFamily="34" charset="-127"/>
              </a:rPr>
              <a:t> Dimensions of a Supervised Machine Learning Algorithms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 dirty="0">
                <a:solidFill>
                  <a:schemeClr val="tx2"/>
                </a:solidFill>
                <a:ea typeface="굴림" panose="020B0600000101010101" pitchFamily="34" charset="-127"/>
              </a:rPr>
              <a:t>                                                                                       (</a:t>
            </a:r>
            <a:r>
              <a:rPr lang="en-US" altLang="ko-KR" sz="2800" dirty="0" err="1">
                <a:solidFill>
                  <a:schemeClr val="tx2"/>
                </a:solidFill>
                <a:ea typeface="굴림" panose="020B0600000101010101" pitchFamily="34" charset="-127"/>
              </a:rPr>
              <a:t>Cont</a:t>
            </a:r>
            <a:r>
              <a:rPr lang="en-US" altLang="ko-KR" sz="2800" dirty="0">
                <a:solidFill>
                  <a:schemeClr val="tx2"/>
                </a:solidFill>
                <a:ea typeface="굴림" panose="020B0600000101010101" pitchFamily="34" charset="-127"/>
              </a:rPr>
              <a:t>…)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8169" y="278218"/>
            <a:ext cx="8501944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91"/>
              </a:spcBef>
            </a:pPr>
            <a:r>
              <a:rPr spc="-5" dirty="0"/>
              <a:t>Well-posed</a:t>
            </a:r>
            <a:r>
              <a:rPr spc="-9" dirty="0"/>
              <a:t> </a:t>
            </a:r>
            <a:r>
              <a:rPr spc="-5" dirty="0"/>
              <a:t>Learning</a:t>
            </a:r>
            <a:r>
              <a:rPr dirty="0"/>
              <a:t> </a:t>
            </a:r>
            <a:r>
              <a:rPr spc="-5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39023" y="1671749"/>
            <a:ext cx="7460236" cy="2687003"/>
          </a:xfrm>
          <a:prstGeom prst="rect">
            <a:avLst/>
          </a:prstGeom>
        </p:spPr>
        <p:txBody>
          <a:bodyPr vert="horz" wrap="square" lIns="0" tIns="66851" rIns="0" bIns="0" rtlCol="0">
            <a:spAutoFit/>
          </a:bodyPr>
          <a:lstStyle/>
          <a:p>
            <a:pPr marL="322743" indent="-311216" algn="just">
              <a:spcBef>
                <a:spcPts val="526"/>
              </a:spcBef>
              <a:buChar char="•"/>
              <a:tabLst>
                <a:tab pos="322743" algn="l"/>
              </a:tabLst>
            </a:pPr>
            <a:r>
              <a:rPr sz="1815" spc="-5" dirty="0">
                <a:latin typeface="Times New Roman"/>
                <a:cs typeface="Times New Roman"/>
              </a:rPr>
              <a:t>Def</a:t>
            </a:r>
            <a:r>
              <a:rPr sz="1815" spc="-18" dirty="0">
                <a:latin typeface="Times New Roman"/>
                <a:cs typeface="Times New Roman"/>
              </a:rPr>
              <a:t> </a:t>
            </a:r>
            <a:r>
              <a:rPr sz="1815" dirty="0">
                <a:latin typeface="Times New Roman"/>
                <a:cs typeface="Times New Roman"/>
              </a:rPr>
              <a:t>1</a:t>
            </a:r>
            <a:r>
              <a:rPr sz="1815" spc="-14" dirty="0">
                <a:latin typeface="Times New Roman"/>
                <a:cs typeface="Times New Roman"/>
              </a:rPr>
              <a:t> </a:t>
            </a:r>
            <a:r>
              <a:rPr sz="1815" spc="-5" dirty="0">
                <a:latin typeface="Times New Roman"/>
                <a:cs typeface="Times New Roman"/>
              </a:rPr>
              <a:t>(</a:t>
            </a:r>
            <a:r>
              <a:rPr sz="1815" i="1" spc="-5" dirty="0">
                <a:latin typeface="Times New Roman"/>
                <a:cs typeface="Times New Roman"/>
              </a:rPr>
              <a:t>Mitchell</a:t>
            </a:r>
            <a:r>
              <a:rPr sz="1815" i="1" spc="-14" dirty="0">
                <a:latin typeface="Times New Roman"/>
                <a:cs typeface="Times New Roman"/>
              </a:rPr>
              <a:t> </a:t>
            </a:r>
            <a:r>
              <a:rPr sz="1815" i="1" dirty="0">
                <a:latin typeface="Times New Roman"/>
                <a:cs typeface="Times New Roman"/>
              </a:rPr>
              <a:t>1997</a:t>
            </a:r>
            <a:r>
              <a:rPr sz="1815" dirty="0">
                <a:latin typeface="Times New Roman"/>
                <a:cs typeface="Times New Roman"/>
              </a:rPr>
              <a:t>):</a:t>
            </a:r>
            <a:endParaRPr sz="1815">
              <a:latin typeface="Times New Roman"/>
              <a:cs typeface="Times New Roman"/>
            </a:endParaRPr>
          </a:p>
          <a:p>
            <a:pPr marL="322743" marR="61091" algn="just">
              <a:lnSpc>
                <a:spcPct val="98300"/>
              </a:lnSpc>
              <a:spcBef>
                <a:spcPts val="472"/>
              </a:spcBef>
            </a:pPr>
            <a:r>
              <a:rPr sz="1815" i="1" dirty="0">
                <a:latin typeface="Times New Roman"/>
                <a:cs typeface="Times New Roman"/>
              </a:rPr>
              <a:t>A </a:t>
            </a:r>
            <a:r>
              <a:rPr sz="1815" i="1" spc="-5" dirty="0">
                <a:latin typeface="Times New Roman"/>
                <a:cs typeface="Times New Roman"/>
              </a:rPr>
              <a:t>computer </a:t>
            </a:r>
            <a:r>
              <a:rPr sz="1815" i="1" dirty="0">
                <a:latin typeface="Times New Roman"/>
                <a:cs typeface="Times New Roman"/>
              </a:rPr>
              <a:t>program </a:t>
            </a:r>
            <a:r>
              <a:rPr sz="1815" i="1" spc="-5" dirty="0">
                <a:latin typeface="Times New Roman"/>
                <a:cs typeface="Times New Roman"/>
              </a:rPr>
              <a:t>is said to learn from experience </a:t>
            </a:r>
            <a:r>
              <a:rPr sz="1815" i="1" dirty="0">
                <a:latin typeface="Times New Roman"/>
                <a:cs typeface="Times New Roman"/>
              </a:rPr>
              <a:t>E </a:t>
            </a:r>
            <a:r>
              <a:rPr sz="1815" i="1" spc="-5" dirty="0">
                <a:latin typeface="Times New Roman"/>
                <a:cs typeface="Times New Roman"/>
              </a:rPr>
              <a:t>with respect to </a:t>
            </a:r>
            <a:r>
              <a:rPr sz="1815" i="1" dirty="0">
                <a:latin typeface="Times New Roman"/>
                <a:cs typeface="Times New Roman"/>
              </a:rPr>
              <a:t>some </a:t>
            </a:r>
            <a:r>
              <a:rPr sz="1815" i="1" spc="-439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class </a:t>
            </a:r>
            <a:r>
              <a:rPr sz="1815" i="1" dirty="0">
                <a:latin typeface="Times New Roman"/>
                <a:cs typeface="Times New Roman"/>
              </a:rPr>
              <a:t>of </a:t>
            </a:r>
            <a:r>
              <a:rPr sz="1815" i="1" spc="-5" dirty="0">
                <a:latin typeface="Times New Roman"/>
                <a:cs typeface="Times New Roman"/>
              </a:rPr>
              <a:t>tasks </a:t>
            </a:r>
            <a:r>
              <a:rPr sz="1815" i="1" dirty="0">
                <a:latin typeface="Times New Roman"/>
                <a:cs typeface="Times New Roman"/>
              </a:rPr>
              <a:t>T and </a:t>
            </a:r>
            <a:r>
              <a:rPr sz="1815" i="1" spc="-5" dirty="0">
                <a:latin typeface="Times New Roman"/>
                <a:cs typeface="Times New Roman"/>
              </a:rPr>
              <a:t>performance measure P, if its performance </a:t>
            </a:r>
            <a:r>
              <a:rPr sz="1815" i="1" dirty="0">
                <a:latin typeface="Times New Roman"/>
                <a:cs typeface="Times New Roman"/>
              </a:rPr>
              <a:t>at </a:t>
            </a:r>
            <a:r>
              <a:rPr sz="1815" i="1" spc="-5" dirty="0">
                <a:latin typeface="Times New Roman"/>
                <a:cs typeface="Times New Roman"/>
              </a:rPr>
              <a:t>tasks in </a:t>
            </a:r>
            <a:r>
              <a:rPr sz="1815" i="1" dirty="0">
                <a:latin typeface="Times New Roman"/>
                <a:cs typeface="Times New Roman"/>
              </a:rPr>
              <a:t>T, </a:t>
            </a:r>
            <a:r>
              <a:rPr sz="1815" i="1" spc="-439" dirty="0">
                <a:latin typeface="Times New Roman"/>
                <a:cs typeface="Times New Roman"/>
              </a:rPr>
              <a:t> </a:t>
            </a:r>
            <a:r>
              <a:rPr sz="1815" i="1" dirty="0">
                <a:latin typeface="Times New Roman"/>
                <a:cs typeface="Times New Roman"/>
              </a:rPr>
              <a:t>as</a:t>
            </a:r>
            <a:r>
              <a:rPr sz="1815" i="1" spc="-5" dirty="0">
                <a:latin typeface="Times New Roman"/>
                <a:cs typeface="Times New Roman"/>
              </a:rPr>
              <a:t> measured</a:t>
            </a:r>
            <a:r>
              <a:rPr sz="1815" i="1" dirty="0">
                <a:latin typeface="Times New Roman"/>
                <a:cs typeface="Times New Roman"/>
              </a:rPr>
              <a:t> by</a:t>
            </a:r>
            <a:r>
              <a:rPr sz="1815" i="1" spc="-5" dirty="0">
                <a:latin typeface="Times New Roman"/>
                <a:cs typeface="Times New Roman"/>
              </a:rPr>
              <a:t> P,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improves</a:t>
            </a:r>
            <a:r>
              <a:rPr sz="1815" i="1" dirty="0">
                <a:latin typeface="Times New Roman"/>
                <a:cs typeface="Times New Roman"/>
              </a:rPr>
              <a:t> by</a:t>
            </a:r>
            <a:r>
              <a:rPr sz="1815" i="1" spc="-5" dirty="0">
                <a:latin typeface="Times New Roman"/>
                <a:cs typeface="Times New Roman"/>
              </a:rPr>
              <a:t> experience </a:t>
            </a:r>
            <a:r>
              <a:rPr sz="1815" i="1" dirty="0">
                <a:latin typeface="Times New Roman"/>
                <a:cs typeface="Times New Roman"/>
              </a:rPr>
              <a:t>E</a:t>
            </a:r>
            <a:r>
              <a:rPr sz="1815" dirty="0">
                <a:latin typeface="Times New Roman"/>
                <a:cs typeface="Times New Roman"/>
              </a:rPr>
              <a:t>.</a:t>
            </a:r>
            <a:endParaRPr sz="1815">
              <a:latin typeface="Times New Roman"/>
              <a:cs typeface="Times New Roman"/>
            </a:endParaRPr>
          </a:p>
          <a:p>
            <a:pPr>
              <a:spcBef>
                <a:spcPts val="36"/>
              </a:spcBef>
            </a:pPr>
            <a:endParaRPr sz="1861">
              <a:latin typeface="Times New Roman"/>
              <a:cs typeface="Times New Roman"/>
            </a:endParaRPr>
          </a:p>
          <a:p>
            <a:pPr marL="322743" indent="-311216">
              <a:buChar char="•"/>
              <a:tabLst>
                <a:tab pos="322166" algn="l"/>
                <a:tab pos="322743" algn="l"/>
              </a:tabLst>
            </a:pPr>
            <a:r>
              <a:rPr sz="1815" spc="-5" dirty="0">
                <a:latin typeface="Times New Roman"/>
                <a:cs typeface="Times New Roman"/>
              </a:rPr>
              <a:t>Def</a:t>
            </a:r>
            <a:r>
              <a:rPr sz="1815" spc="-23" dirty="0">
                <a:latin typeface="Times New Roman"/>
                <a:cs typeface="Times New Roman"/>
              </a:rPr>
              <a:t> </a:t>
            </a:r>
            <a:r>
              <a:rPr sz="1815" dirty="0">
                <a:latin typeface="Times New Roman"/>
                <a:cs typeface="Times New Roman"/>
              </a:rPr>
              <a:t>2</a:t>
            </a:r>
            <a:r>
              <a:rPr sz="1815" spc="-18" dirty="0">
                <a:latin typeface="Times New Roman"/>
                <a:cs typeface="Times New Roman"/>
              </a:rPr>
              <a:t> </a:t>
            </a:r>
            <a:r>
              <a:rPr sz="1815" dirty="0">
                <a:latin typeface="Times New Roman"/>
                <a:cs typeface="Times New Roman"/>
              </a:rPr>
              <a:t>(</a:t>
            </a:r>
            <a:r>
              <a:rPr sz="1815" i="1" dirty="0">
                <a:latin typeface="Times New Roman"/>
                <a:cs typeface="Times New Roman"/>
              </a:rPr>
              <a:t>Hadamard</a:t>
            </a:r>
            <a:r>
              <a:rPr sz="1815" i="1" spc="-23" dirty="0">
                <a:latin typeface="Times New Roman"/>
                <a:cs typeface="Times New Roman"/>
              </a:rPr>
              <a:t> </a:t>
            </a:r>
            <a:r>
              <a:rPr sz="1815" i="1" dirty="0">
                <a:latin typeface="Times New Roman"/>
                <a:cs typeface="Times New Roman"/>
              </a:rPr>
              <a:t>1902</a:t>
            </a:r>
            <a:r>
              <a:rPr sz="1815" dirty="0">
                <a:latin typeface="Times New Roman"/>
                <a:cs typeface="Times New Roman"/>
              </a:rPr>
              <a:t>):</a:t>
            </a:r>
            <a:endParaRPr sz="1815">
              <a:latin typeface="Times New Roman"/>
              <a:cs typeface="Times New Roman"/>
            </a:endParaRPr>
          </a:p>
          <a:p>
            <a:pPr marL="322743" marR="4611">
              <a:lnSpc>
                <a:spcPct val="100400"/>
              </a:lnSpc>
              <a:spcBef>
                <a:spcPts val="427"/>
              </a:spcBef>
            </a:pPr>
            <a:r>
              <a:rPr sz="1815" i="1" dirty="0">
                <a:latin typeface="Times New Roman"/>
                <a:cs typeface="Times New Roman"/>
              </a:rPr>
              <a:t>A </a:t>
            </a:r>
            <a:r>
              <a:rPr sz="1815" i="1" spc="-5" dirty="0">
                <a:latin typeface="Times New Roman"/>
                <a:cs typeface="Times New Roman"/>
              </a:rPr>
              <a:t>(machine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learning)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problem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is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well-posed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if</a:t>
            </a:r>
            <a:r>
              <a:rPr sz="1815" i="1" dirty="0">
                <a:latin typeface="Times New Roman"/>
                <a:cs typeface="Times New Roman"/>
              </a:rPr>
              <a:t> a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solution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to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it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exists,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if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that 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solution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is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unique,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dirty="0">
                <a:latin typeface="Times New Roman"/>
                <a:cs typeface="Times New Roman"/>
              </a:rPr>
              <a:t>and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if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that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solution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depends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dirty="0">
                <a:latin typeface="Times New Roman"/>
                <a:cs typeface="Times New Roman"/>
              </a:rPr>
              <a:t>on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the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data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dirty="0">
                <a:latin typeface="Times New Roman"/>
                <a:cs typeface="Times New Roman"/>
              </a:rPr>
              <a:t>/ </a:t>
            </a:r>
            <a:r>
              <a:rPr sz="1815" i="1" spc="-5" dirty="0">
                <a:latin typeface="Times New Roman"/>
                <a:cs typeface="Times New Roman"/>
              </a:rPr>
              <a:t>experience</a:t>
            </a:r>
            <a:r>
              <a:rPr sz="1815" i="1" dirty="0">
                <a:latin typeface="Times New Roman"/>
                <a:cs typeface="Times New Roman"/>
              </a:rPr>
              <a:t> but </a:t>
            </a:r>
            <a:r>
              <a:rPr sz="1815" i="1" spc="-5" dirty="0">
                <a:latin typeface="Times New Roman"/>
                <a:cs typeface="Times New Roman"/>
              </a:rPr>
              <a:t>it </a:t>
            </a:r>
            <a:r>
              <a:rPr sz="1815" i="1" spc="-439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is</a:t>
            </a:r>
            <a:r>
              <a:rPr sz="1815" i="1" dirty="0">
                <a:latin typeface="Times New Roman"/>
                <a:cs typeface="Times New Roman"/>
              </a:rPr>
              <a:t> not </a:t>
            </a:r>
            <a:r>
              <a:rPr sz="1815" i="1" spc="-5" dirty="0">
                <a:latin typeface="Times New Roman"/>
                <a:cs typeface="Times New Roman"/>
              </a:rPr>
              <a:t>sensitive to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(reasonably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small)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changes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in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the</a:t>
            </a:r>
            <a:r>
              <a:rPr sz="1815" i="1" dirty="0">
                <a:latin typeface="Times New Roman"/>
                <a:cs typeface="Times New Roman"/>
              </a:rPr>
              <a:t> </a:t>
            </a:r>
            <a:r>
              <a:rPr sz="1815" i="1" spc="-5" dirty="0">
                <a:latin typeface="Times New Roman"/>
                <a:cs typeface="Times New Roman"/>
              </a:rPr>
              <a:t>data</a:t>
            </a:r>
            <a:r>
              <a:rPr sz="1815" i="1" spc="5" dirty="0">
                <a:latin typeface="Times New Roman"/>
                <a:cs typeface="Times New Roman"/>
              </a:rPr>
              <a:t> </a:t>
            </a:r>
            <a:r>
              <a:rPr sz="1815" i="1" dirty="0">
                <a:latin typeface="Times New Roman"/>
                <a:cs typeface="Times New Roman"/>
              </a:rPr>
              <a:t>/</a:t>
            </a:r>
            <a:r>
              <a:rPr sz="1815" i="1" spc="-5" dirty="0">
                <a:latin typeface="Times New Roman"/>
                <a:cs typeface="Times New Roman"/>
              </a:rPr>
              <a:t> experience.</a:t>
            </a:r>
            <a:endParaRPr sz="181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9918" y="517320"/>
            <a:ext cx="10752082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91"/>
              </a:spcBef>
            </a:pPr>
            <a:r>
              <a:rPr spc="-5" dirty="0"/>
              <a:t>Designing </a:t>
            </a:r>
            <a:r>
              <a:rPr dirty="0"/>
              <a:t>a </a:t>
            </a:r>
            <a:r>
              <a:rPr spc="-5" dirty="0"/>
              <a:t>Machine Learning</a:t>
            </a:r>
            <a:r>
              <a:rPr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55874" y="1706327"/>
            <a:ext cx="5554404" cy="74260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322743" indent="-311216">
              <a:lnSpc>
                <a:spcPts val="1942"/>
              </a:lnSpc>
              <a:spcBef>
                <a:spcPts val="91"/>
              </a:spcBef>
              <a:buChar char="•"/>
              <a:tabLst>
                <a:tab pos="322166" algn="l"/>
                <a:tab pos="322743" algn="l"/>
              </a:tabLst>
            </a:pPr>
            <a:r>
              <a:rPr sz="1634" spc="-5" dirty="0">
                <a:latin typeface="Times New Roman"/>
                <a:cs typeface="Times New Roman"/>
              </a:rPr>
              <a:t>Target Function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V </a:t>
            </a:r>
            <a:r>
              <a:rPr sz="1634" spc="-5" dirty="0">
                <a:latin typeface="Times New Roman"/>
                <a:cs typeface="Times New Roman"/>
              </a:rPr>
              <a:t>represents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problem to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be </a:t>
            </a:r>
            <a:r>
              <a:rPr sz="1634" spc="-5" dirty="0">
                <a:latin typeface="Times New Roman"/>
                <a:cs typeface="Times New Roman"/>
              </a:rPr>
              <a:t>solved</a:t>
            </a:r>
            <a:endParaRPr sz="1634" dirty="0">
              <a:latin typeface="Times New Roman"/>
              <a:cs typeface="Times New Roman"/>
            </a:endParaRPr>
          </a:p>
          <a:p>
            <a:pPr marL="322743" marR="4611">
              <a:lnSpc>
                <a:spcPts val="1797"/>
              </a:lnSpc>
              <a:spcBef>
                <a:spcPts val="177"/>
              </a:spcBef>
            </a:pPr>
            <a:r>
              <a:rPr sz="1634" spc="-5" dirty="0">
                <a:latin typeface="Times New Roman"/>
                <a:cs typeface="Times New Roman"/>
              </a:rPr>
              <a:t>(e.g.,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choosing</a:t>
            </a:r>
            <a:r>
              <a:rPr sz="1634" spc="9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best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next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move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in</a:t>
            </a:r>
            <a:r>
              <a:rPr sz="1634" spc="9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chess,</a:t>
            </a:r>
            <a:r>
              <a:rPr sz="1634" spc="9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identifying</a:t>
            </a:r>
            <a:r>
              <a:rPr sz="1634" spc="9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people, </a:t>
            </a:r>
            <a:r>
              <a:rPr sz="1634" spc="-39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classifying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facial expressions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into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emotion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categories)</a:t>
            </a:r>
            <a:endParaRPr sz="1634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5874" y="2646853"/>
            <a:ext cx="6021209" cy="50953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322743" indent="-311216">
              <a:lnSpc>
                <a:spcPts val="1960"/>
              </a:lnSpc>
              <a:spcBef>
                <a:spcPts val="91"/>
              </a:spcBef>
              <a:buFont typeface="Times New Roman"/>
              <a:buChar char="•"/>
              <a:tabLst>
                <a:tab pos="322166" algn="l"/>
                <a:tab pos="322743" algn="l"/>
              </a:tabLst>
            </a:pPr>
            <a:r>
              <a:rPr sz="1634" i="1" dirty="0">
                <a:latin typeface="Times New Roman"/>
                <a:cs typeface="Times New Roman"/>
              </a:rPr>
              <a:t>V</a:t>
            </a:r>
            <a:r>
              <a:rPr sz="1634" dirty="0">
                <a:latin typeface="Times New Roman"/>
                <a:cs typeface="Times New Roman"/>
              </a:rPr>
              <a:t>: </a:t>
            </a:r>
            <a:r>
              <a:rPr sz="1634" i="1" dirty="0">
                <a:latin typeface="Times New Roman"/>
                <a:cs typeface="Times New Roman"/>
              </a:rPr>
              <a:t>D </a:t>
            </a:r>
            <a:r>
              <a:rPr sz="1634" dirty="0">
                <a:latin typeface="Times New Roman"/>
                <a:cs typeface="Times New Roman"/>
              </a:rPr>
              <a:t>→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C </a:t>
            </a:r>
            <a:r>
              <a:rPr sz="1634" spc="-5" dirty="0">
                <a:latin typeface="Times New Roman"/>
                <a:cs typeface="Times New Roman"/>
              </a:rPr>
              <a:t>where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D</a:t>
            </a:r>
            <a:r>
              <a:rPr sz="1634" i="1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 input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state space and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C </a:t>
            </a:r>
            <a:r>
              <a:rPr sz="1634" spc="-5" dirty="0">
                <a:latin typeface="Times New Roman"/>
                <a:cs typeface="Times New Roman"/>
              </a:rPr>
              <a:t>is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set </a:t>
            </a:r>
            <a:r>
              <a:rPr sz="1634" dirty="0">
                <a:latin typeface="Times New Roman"/>
                <a:cs typeface="Times New Roman"/>
              </a:rPr>
              <a:t>of </a:t>
            </a:r>
            <a:r>
              <a:rPr sz="1634" spc="-5" dirty="0">
                <a:latin typeface="Times New Roman"/>
                <a:cs typeface="Times New Roman"/>
              </a:rPr>
              <a:t>classes</a:t>
            </a:r>
            <a:endParaRPr sz="1634">
              <a:latin typeface="Times New Roman"/>
              <a:cs typeface="Times New Roman"/>
            </a:endParaRPr>
          </a:p>
          <a:p>
            <a:pPr marL="322743">
              <a:lnSpc>
                <a:spcPts val="1960"/>
              </a:lnSpc>
            </a:pPr>
            <a:r>
              <a:rPr sz="1634" i="1" spc="-5" dirty="0">
                <a:latin typeface="Times New Roman"/>
                <a:cs typeface="Times New Roman"/>
              </a:rPr>
              <a:t>V:</a:t>
            </a:r>
            <a:r>
              <a:rPr sz="1634" i="1" dirty="0">
                <a:latin typeface="Times New Roman"/>
                <a:cs typeface="Times New Roman"/>
              </a:rPr>
              <a:t> D </a:t>
            </a:r>
            <a:r>
              <a:rPr sz="1634" dirty="0">
                <a:latin typeface="Times New Roman"/>
                <a:cs typeface="Times New Roman"/>
              </a:rPr>
              <a:t>→ </a:t>
            </a:r>
            <a:r>
              <a:rPr sz="1634" i="1" dirty="0">
                <a:latin typeface="Times New Roman"/>
                <a:cs typeface="Times New Roman"/>
              </a:rPr>
              <a:t>[-1, 1] </a:t>
            </a:r>
            <a:r>
              <a:rPr sz="1634" spc="-5" dirty="0">
                <a:latin typeface="Times New Roman"/>
                <a:cs typeface="Times New Roman"/>
              </a:rPr>
              <a:t>is</a:t>
            </a:r>
            <a:r>
              <a:rPr sz="1634" dirty="0">
                <a:latin typeface="Times New Roman"/>
                <a:cs typeface="Times New Roman"/>
              </a:rPr>
              <a:t> a</a:t>
            </a:r>
            <a:r>
              <a:rPr sz="1634" spc="-5" dirty="0">
                <a:latin typeface="Times New Roman"/>
                <a:cs typeface="Times New Roman"/>
              </a:rPr>
              <a:t> general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target function</a:t>
            </a:r>
            <a:r>
              <a:rPr sz="1634" dirty="0">
                <a:latin typeface="Times New Roman"/>
                <a:cs typeface="Times New Roman"/>
              </a:rPr>
              <a:t> of a</a:t>
            </a:r>
            <a:r>
              <a:rPr sz="1634" spc="-5" dirty="0">
                <a:latin typeface="Times New Roman"/>
                <a:cs typeface="Times New Roman"/>
              </a:rPr>
              <a:t> binary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classifier</a:t>
            </a:r>
            <a:endParaRPr sz="1634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5874" y="3372994"/>
            <a:ext cx="5450669" cy="501818"/>
          </a:xfrm>
          <a:prstGeom prst="rect">
            <a:avLst/>
          </a:prstGeom>
        </p:spPr>
        <p:txBody>
          <a:bodyPr vert="horz" wrap="square" lIns="0" tIns="39765" rIns="0" bIns="0" rtlCol="0">
            <a:spAutoFit/>
          </a:bodyPr>
          <a:lstStyle/>
          <a:p>
            <a:pPr marL="322743" marR="4611" indent="-311216">
              <a:lnSpc>
                <a:spcPts val="1760"/>
              </a:lnSpc>
              <a:spcBef>
                <a:spcPts val="313"/>
              </a:spcBef>
              <a:buChar char="•"/>
              <a:tabLst>
                <a:tab pos="322166" algn="l"/>
                <a:tab pos="322743" algn="l"/>
              </a:tabLst>
            </a:pPr>
            <a:r>
              <a:rPr sz="1634" spc="-5" dirty="0">
                <a:latin typeface="Times New Roman"/>
                <a:cs typeface="Times New Roman"/>
              </a:rPr>
              <a:t>Ideal Target Function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usually</a:t>
            </a:r>
            <a:r>
              <a:rPr sz="1634" dirty="0">
                <a:latin typeface="Times New Roman"/>
                <a:cs typeface="Times New Roman"/>
              </a:rPr>
              <a:t> not known;</a:t>
            </a:r>
            <a:r>
              <a:rPr sz="1634" spc="-5" dirty="0">
                <a:latin typeface="Times New Roman"/>
                <a:cs typeface="Times New Roman"/>
              </a:rPr>
              <a:t> machine learning </a:t>
            </a:r>
            <a:r>
              <a:rPr sz="1634" spc="-39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algorithms learn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an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approximation</a:t>
            </a:r>
            <a:r>
              <a:rPr sz="1634" dirty="0">
                <a:latin typeface="Times New Roman"/>
                <a:cs typeface="Times New Roman"/>
              </a:rPr>
              <a:t> of </a:t>
            </a:r>
            <a:r>
              <a:rPr sz="1634" i="1" dirty="0">
                <a:latin typeface="Times New Roman"/>
                <a:cs typeface="Times New Roman"/>
              </a:rPr>
              <a:t>V</a:t>
            </a:r>
            <a:r>
              <a:rPr sz="1634" dirty="0">
                <a:latin typeface="Times New Roman"/>
                <a:cs typeface="Times New Roman"/>
              </a:rPr>
              <a:t>, </a:t>
            </a:r>
            <a:r>
              <a:rPr sz="1634" spc="-5" dirty="0">
                <a:latin typeface="Times New Roman"/>
                <a:cs typeface="Times New Roman"/>
              </a:rPr>
              <a:t>say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i="1" spc="-14" dirty="0">
                <a:latin typeface="Times New Roman"/>
                <a:cs typeface="Times New Roman"/>
              </a:rPr>
              <a:t>V</a:t>
            </a:r>
            <a:r>
              <a:rPr sz="1679" spc="-14" dirty="0">
                <a:latin typeface="MS PGothic"/>
                <a:cs typeface="MS PGothic"/>
              </a:rPr>
              <a:t>’</a:t>
            </a:r>
            <a:endParaRPr sz="1679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55874" y="4058171"/>
            <a:ext cx="4557400" cy="270624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322743" indent="-311216">
              <a:spcBef>
                <a:spcPts val="95"/>
              </a:spcBef>
              <a:buChar char="•"/>
              <a:tabLst>
                <a:tab pos="322166" algn="l"/>
                <a:tab pos="322743" algn="l"/>
              </a:tabLst>
            </a:pPr>
            <a:r>
              <a:rPr sz="1634" spc="-5" dirty="0">
                <a:latin typeface="Times New Roman"/>
                <a:cs typeface="Times New Roman"/>
              </a:rPr>
              <a:t>Representation</a:t>
            </a:r>
            <a:r>
              <a:rPr sz="1634" dirty="0">
                <a:latin typeface="Times New Roman"/>
                <a:cs typeface="Times New Roman"/>
              </a:rPr>
              <a:t> of </a:t>
            </a:r>
            <a:r>
              <a:rPr sz="1634" spc="-5" dirty="0">
                <a:latin typeface="Times New Roman"/>
                <a:cs typeface="Times New Roman"/>
              </a:rPr>
              <a:t>function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i="1" spc="-14" dirty="0">
                <a:latin typeface="Times New Roman"/>
                <a:cs typeface="Times New Roman"/>
              </a:rPr>
              <a:t>V</a:t>
            </a:r>
            <a:r>
              <a:rPr sz="1679" spc="-14" dirty="0">
                <a:latin typeface="MS PGothic"/>
                <a:cs typeface="MS PGothic"/>
              </a:rPr>
              <a:t>’</a:t>
            </a:r>
            <a:r>
              <a:rPr sz="1679" spc="-100" dirty="0">
                <a:latin typeface="MS PGothic"/>
                <a:cs typeface="MS PGothic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to</a:t>
            </a:r>
            <a:r>
              <a:rPr sz="1634" dirty="0">
                <a:latin typeface="Times New Roman"/>
                <a:cs typeface="Times New Roman"/>
              </a:rPr>
              <a:t> be</a:t>
            </a:r>
            <a:r>
              <a:rPr sz="1634" spc="-5" dirty="0">
                <a:latin typeface="Times New Roman"/>
                <a:cs typeface="Times New Roman"/>
              </a:rPr>
              <a:t> learned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should</a:t>
            </a:r>
            <a:endParaRPr sz="163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0812" y="4313058"/>
            <a:ext cx="5576303" cy="51459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270873" indent="-259347">
              <a:spcBef>
                <a:spcPts val="91"/>
              </a:spcBef>
              <a:buChar char="–"/>
              <a:tabLst>
                <a:tab pos="270297" algn="l"/>
                <a:tab pos="270873" algn="l"/>
              </a:tabLst>
            </a:pPr>
            <a:r>
              <a:rPr sz="1634" dirty="0">
                <a:latin typeface="Times New Roman"/>
                <a:cs typeface="Times New Roman"/>
              </a:rPr>
              <a:t>be</a:t>
            </a:r>
            <a:r>
              <a:rPr sz="1634" spc="-9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as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close an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approximation</a:t>
            </a:r>
            <a:r>
              <a:rPr sz="1634" dirty="0">
                <a:latin typeface="Times New Roman"/>
                <a:cs typeface="Times New Roman"/>
              </a:rPr>
              <a:t> of </a:t>
            </a:r>
            <a:r>
              <a:rPr sz="1634" i="1" dirty="0">
                <a:latin typeface="Times New Roman"/>
                <a:cs typeface="Times New Roman"/>
              </a:rPr>
              <a:t>V </a:t>
            </a:r>
            <a:r>
              <a:rPr sz="1634" spc="-5" dirty="0">
                <a:latin typeface="Times New Roman"/>
                <a:cs typeface="Times New Roman"/>
              </a:rPr>
              <a:t>as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possible</a:t>
            </a:r>
            <a:endParaRPr sz="1634">
              <a:latin typeface="Times New Roman"/>
              <a:cs typeface="Times New Roman"/>
            </a:endParaRPr>
          </a:p>
          <a:p>
            <a:pPr marL="270873" indent="-259347">
              <a:spcBef>
                <a:spcPts val="36"/>
              </a:spcBef>
              <a:buChar char="–"/>
              <a:tabLst>
                <a:tab pos="270297" algn="l"/>
                <a:tab pos="270873" algn="l"/>
              </a:tabLst>
            </a:pPr>
            <a:r>
              <a:rPr sz="1634" spc="-5" dirty="0">
                <a:latin typeface="Times New Roman"/>
                <a:cs typeface="Times New Roman"/>
              </a:rPr>
              <a:t>require (reasonably)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small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amount</a:t>
            </a:r>
            <a:r>
              <a:rPr sz="1634" dirty="0">
                <a:latin typeface="Times New Roman"/>
                <a:cs typeface="Times New Roman"/>
              </a:rPr>
              <a:t> of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training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data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to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be </a:t>
            </a:r>
            <a:r>
              <a:rPr sz="1634" spc="-5" dirty="0">
                <a:latin typeface="Times New Roman"/>
                <a:cs typeface="Times New Roman"/>
              </a:rPr>
              <a:t>learned</a:t>
            </a:r>
            <a:endParaRPr sz="163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2822" y="5002488"/>
            <a:ext cx="6270171" cy="549168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345796" marR="39190" indent="-311216">
              <a:lnSpc>
                <a:spcPct val="109100"/>
              </a:lnSpc>
              <a:spcBef>
                <a:spcPts val="100"/>
              </a:spcBef>
              <a:buFont typeface="Times New Roman"/>
              <a:buChar char="•"/>
              <a:tabLst>
                <a:tab pos="345219" algn="l"/>
                <a:tab pos="345796" algn="l"/>
              </a:tabLst>
            </a:pPr>
            <a:r>
              <a:rPr sz="1634" i="1" spc="-5" dirty="0">
                <a:latin typeface="Times New Roman"/>
                <a:cs typeface="Times New Roman"/>
              </a:rPr>
              <a:t>V</a:t>
            </a:r>
            <a:r>
              <a:rPr sz="1679" spc="-5" dirty="0">
                <a:latin typeface="MS PGothic"/>
                <a:cs typeface="MS PGothic"/>
              </a:rPr>
              <a:t>’</a:t>
            </a:r>
            <a:r>
              <a:rPr sz="1634" i="1" spc="-5" dirty="0">
                <a:latin typeface="Times New Roman"/>
                <a:cs typeface="Times New Roman"/>
              </a:rPr>
              <a:t>(d) </a:t>
            </a:r>
            <a:r>
              <a:rPr sz="1634" i="1" dirty="0">
                <a:latin typeface="Times New Roman"/>
                <a:cs typeface="Times New Roman"/>
              </a:rPr>
              <a:t>= w</a:t>
            </a:r>
            <a:r>
              <a:rPr sz="1634" i="1" baseline="-20833" dirty="0">
                <a:latin typeface="Times New Roman"/>
                <a:cs typeface="Times New Roman"/>
              </a:rPr>
              <a:t>0</a:t>
            </a:r>
            <a:r>
              <a:rPr sz="1634" i="1" spc="204" baseline="-20833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+</a:t>
            </a:r>
            <a:r>
              <a:rPr sz="1634" i="1" spc="-5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w</a:t>
            </a:r>
            <a:r>
              <a:rPr sz="1634" i="1" baseline="-20833" dirty="0">
                <a:latin typeface="Times New Roman"/>
                <a:cs typeface="Times New Roman"/>
              </a:rPr>
              <a:t>1</a:t>
            </a:r>
            <a:r>
              <a:rPr sz="1634" i="1" dirty="0">
                <a:latin typeface="Times New Roman"/>
                <a:cs typeface="Times New Roman"/>
              </a:rPr>
              <a:t>x</a:t>
            </a:r>
            <a:r>
              <a:rPr sz="1634" i="1" baseline="-20833" dirty="0">
                <a:latin typeface="Times New Roman"/>
                <a:cs typeface="Times New Roman"/>
              </a:rPr>
              <a:t>1</a:t>
            </a:r>
            <a:r>
              <a:rPr sz="1634" i="1" spc="204" baseline="-20833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+…+ </a:t>
            </a:r>
            <a:r>
              <a:rPr sz="1634" i="1" spc="-5" dirty="0">
                <a:latin typeface="Times New Roman"/>
                <a:cs typeface="Times New Roman"/>
              </a:rPr>
              <a:t>w</a:t>
            </a:r>
            <a:r>
              <a:rPr sz="1634" i="1" spc="-6" baseline="-20833" dirty="0">
                <a:latin typeface="Times New Roman"/>
                <a:cs typeface="Times New Roman"/>
              </a:rPr>
              <a:t>n</a:t>
            </a:r>
            <a:r>
              <a:rPr sz="1634" i="1" spc="-5" dirty="0">
                <a:latin typeface="Times New Roman"/>
                <a:cs typeface="Times New Roman"/>
              </a:rPr>
              <a:t>x</a:t>
            </a:r>
            <a:r>
              <a:rPr sz="1634" i="1" spc="-6" baseline="-20833" dirty="0">
                <a:latin typeface="Times New Roman"/>
                <a:cs typeface="Times New Roman"/>
              </a:rPr>
              <a:t>n</a:t>
            </a:r>
            <a:r>
              <a:rPr sz="1634" i="1" spc="204" baseline="-20833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where </a:t>
            </a:r>
            <a:r>
              <a:rPr sz="1634" dirty="0">
                <a:latin typeface="Times New Roman"/>
                <a:cs typeface="Times New Roman"/>
              </a:rPr>
              <a:t>‹</a:t>
            </a:r>
            <a:r>
              <a:rPr sz="1634" i="1" dirty="0">
                <a:latin typeface="Times New Roman"/>
                <a:cs typeface="Times New Roman"/>
              </a:rPr>
              <a:t>x</a:t>
            </a:r>
            <a:r>
              <a:rPr sz="1634" i="1" baseline="-20833" dirty="0">
                <a:latin typeface="Times New Roman"/>
                <a:cs typeface="Times New Roman"/>
              </a:rPr>
              <a:t>1</a:t>
            </a:r>
            <a:r>
              <a:rPr sz="1634" dirty="0">
                <a:latin typeface="Times New Roman"/>
                <a:cs typeface="Times New Roman"/>
              </a:rPr>
              <a:t>…</a:t>
            </a:r>
            <a:r>
              <a:rPr sz="1634" i="1" dirty="0">
                <a:latin typeface="Times New Roman"/>
                <a:cs typeface="Times New Roman"/>
              </a:rPr>
              <a:t>x</a:t>
            </a:r>
            <a:r>
              <a:rPr sz="1634" i="1" baseline="-20833" dirty="0">
                <a:latin typeface="Times New Roman"/>
                <a:cs typeface="Times New Roman"/>
              </a:rPr>
              <a:t>n</a:t>
            </a:r>
            <a:r>
              <a:rPr sz="1634" dirty="0">
                <a:latin typeface="Times New Roman"/>
                <a:cs typeface="Times New Roman"/>
              </a:rPr>
              <a:t>› ≡ </a:t>
            </a:r>
            <a:r>
              <a:rPr sz="1634" i="1" dirty="0">
                <a:latin typeface="Times New Roman"/>
                <a:cs typeface="Times New Roman"/>
              </a:rPr>
              <a:t>d </a:t>
            </a:r>
            <a:r>
              <a:rPr sz="1679" spc="-36" dirty="0">
                <a:latin typeface="Symbol"/>
                <a:cs typeface="Symbol"/>
              </a:rPr>
              <a:t></a:t>
            </a:r>
            <a:r>
              <a:rPr sz="1679" spc="-18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D </a:t>
            </a:r>
            <a:r>
              <a:rPr sz="1634" spc="-5" dirty="0">
                <a:latin typeface="Times New Roman"/>
                <a:cs typeface="Times New Roman"/>
              </a:rPr>
              <a:t>is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an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input</a:t>
            </a:r>
            <a:r>
              <a:rPr sz="1634" spc="-9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state. </a:t>
            </a:r>
            <a:r>
              <a:rPr sz="1634" spc="-39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This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reduces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problem to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learning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(the most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optimal)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weights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w</a:t>
            </a:r>
            <a:r>
              <a:rPr sz="1634" dirty="0">
                <a:latin typeface="Times New Roman"/>
                <a:cs typeface="Times New Roman"/>
              </a:rPr>
              <a:t>.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201610" y="2842508"/>
            <a:ext cx="1479945" cy="469687"/>
            <a:chOff x="1055659" y="3132022"/>
            <a:chExt cx="1630680" cy="517525"/>
          </a:xfrm>
        </p:grpSpPr>
        <p:sp>
          <p:nvSpPr>
            <p:cNvPr id="10" name="object 10"/>
            <p:cNvSpPr/>
            <p:nvPr/>
          </p:nvSpPr>
          <p:spPr>
            <a:xfrm>
              <a:off x="1060421" y="3136784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1536169" y="0"/>
                  </a:moveTo>
                  <a:lnTo>
                    <a:pt x="84667" y="0"/>
                  </a:lnTo>
                  <a:lnTo>
                    <a:pt x="51710" y="6653"/>
                  </a:lnTo>
                  <a:lnTo>
                    <a:pt x="24798" y="24798"/>
                  </a:lnTo>
                  <a:lnTo>
                    <a:pt x="6653" y="51710"/>
                  </a:lnTo>
                  <a:lnTo>
                    <a:pt x="0" y="84667"/>
                  </a:lnTo>
                  <a:lnTo>
                    <a:pt x="0" y="423332"/>
                  </a:lnTo>
                  <a:lnTo>
                    <a:pt x="6653" y="456289"/>
                  </a:lnTo>
                  <a:lnTo>
                    <a:pt x="24798" y="483201"/>
                  </a:lnTo>
                  <a:lnTo>
                    <a:pt x="51710" y="501346"/>
                  </a:lnTo>
                  <a:lnTo>
                    <a:pt x="84667" y="508000"/>
                  </a:lnTo>
                  <a:lnTo>
                    <a:pt x="1536169" y="508000"/>
                  </a:lnTo>
                  <a:lnTo>
                    <a:pt x="1569125" y="501346"/>
                  </a:lnTo>
                  <a:lnTo>
                    <a:pt x="1596038" y="483201"/>
                  </a:lnTo>
                  <a:lnTo>
                    <a:pt x="1614183" y="456289"/>
                  </a:lnTo>
                  <a:lnTo>
                    <a:pt x="1620836" y="423332"/>
                  </a:lnTo>
                  <a:lnTo>
                    <a:pt x="1620836" y="84667"/>
                  </a:lnTo>
                  <a:lnTo>
                    <a:pt x="1614183" y="51710"/>
                  </a:lnTo>
                  <a:lnTo>
                    <a:pt x="1596038" y="24798"/>
                  </a:lnTo>
                  <a:lnTo>
                    <a:pt x="1569125" y="6653"/>
                  </a:lnTo>
                  <a:lnTo>
                    <a:pt x="153616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0421" y="3136784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0" y="84666"/>
                  </a:moveTo>
                  <a:lnTo>
                    <a:pt x="6653" y="51710"/>
                  </a:lnTo>
                  <a:lnTo>
                    <a:pt x="24798" y="24798"/>
                  </a:lnTo>
                  <a:lnTo>
                    <a:pt x="51710" y="6653"/>
                  </a:lnTo>
                  <a:lnTo>
                    <a:pt x="84667" y="0"/>
                  </a:lnTo>
                  <a:lnTo>
                    <a:pt x="1536169" y="0"/>
                  </a:lnTo>
                  <a:lnTo>
                    <a:pt x="1569125" y="6653"/>
                  </a:lnTo>
                  <a:lnTo>
                    <a:pt x="1596038" y="24798"/>
                  </a:lnTo>
                  <a:lnTo>
                    <a:pt x="1614182" y="51710"/>
                  </a:lnTo>
                  <a:lnTo>
                    <a:pt x="1620836" y="84666"/>
                  </a:lnTo>
                  <a:lnTo>
                    <a:pt x="1620836" y="423332"/>
                  </a:lnTo>
                  <a:lnTo>
                    <a:pt x="1614182" y="456289"/>
                  </a:lnTo>
                  <a:lnTo>
                    <a:pt x="1596038" y="483201"/>
                  </a:lnTo>
                  <a:lnTo>
                    <a:pt x="1569125" y="501346"/>
                  </a:lnTo>
                  <a:lnTo>
                    <a:pt x="1536169" y="507999"/>
                  </a:lnTo>
                  <a:lnTo>
                    <a:pt x="84667" y="507999"/>
                  </a:lnTo>
                  <a:lnTo>
                    <a:pt x="51710" y="501346"/>
                  </a:lnTo>
                  <a:lnTo>
                    <a:pt x="24798" y="483201"/>
                  </a:lnTo>
                  <a:lnTo>
                    <a:pt x="6653" y="456289"/>
                  </a:lnTo>
                  <a:lnTo>
                    <a:pt x="0" y="423332"/>
                  </a:lnTo>
                  <a:lnTo>
                    <a:pt x="0" y="8466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44841" y="2790697"/>
            <a:ext cx="1375058" cy="48163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47258" marR="4611" indent="-36309">
              <a:lnSpc>
                <a:spcPct val="109000"/>
              </a:lnSpc>
              <a:spcBef>
                <a:spcPts val="91"/>
              </a:spcBef>
            </a:pPr>
            <a:r>
              <a:rPr sz="1452" spc="-5" dirty="0">
                <a:latin typeface="Times New Roman"/>
                <a:cs typeface="Times New Roman"/>
              </a:rPr>
              <a:t>Determine type </a:t>
            </a:r>
            <a:r>
              <a:rPr sz="1452" dirty="0">
                <a:latin typeface="Times New Roman"/>
                <a:cs typeface="Times New Roman"/>
              </a:rPr>
              <a:t>of </a:t>
            </a:r>
            <a:r>
              <a:rPr sz="1452" spc="-349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training</a:t>
            </a:r>
            <a:r>
              <a:rPr sz="1452" spc="-54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examples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01610" y="3528308"/>
            <a:ext cx="1479945" cy="469687"/>
            <a:chOff x="1055659" y="3887672"/>
            <a:chExt cx="1630680" cy="517525"/>
          </a:xfrm>
        </p:grpSpPr>
        <p:sp>
          <p:nvSpPr>
            <p:cNvPr id="14" name="object 14"/>
            <p:cNvSpPr/>
            <p:nvPr/>
          </p:nvSpPr>
          <p:spPr>
            <a:xfrm>
              <a:off x="1060421" y="3892434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1536169" y="0"/>
                  </a:moveTo>
                  <a:lnTo>
                    <a:pt x="84667" y="0"/>
                  </a:lnTo>
                  <a:lnTo>
                    <a:pt x="51710" y="6653"/>
                  </a:lnTo>
                  <a:lnTo>
                    <a:pt x="24798" y="24798"/>
                  </a:lnTo>
                  <a:lnTo>
                    <a:pt x="6653" y="51710"/>
                  </a:lnTo>
                  <a:lnTo>
                    <a:pt x="0" y="84667"/>
                  </a:lnTo>
                  <a:lnTo>
                    <a:pt x="0" y="423332"/>
                  </a:lnTo>
                  <a:lnTo>
                    <a:pt x="6653" y="456289"/>
                  </a:lnTo>
                  <a:lnTo>
                    <a:pt x="24798" y="483201"/>
                  </a:lnTo>
                  <a:lnTo>
                    <a:pt x="51710" y="501346"/>
                  </a:lnTo>
                  <a:lnTo>
                    <a:pt x="84667" y="508000"/>
                  </a:lnTo>
                  <a:lnTo>
                    <a:pt x="1536169" y="508000"/>
                  </a:lnTo>
                  <a:lnTo>
                    <a:pt x="1569125" y="501346"/>
                  </a:lnTo>
                  <a:lnTo>
                    <a:pt x="1596038" y="483201"/>
                  </a:lnTo>
                  <a:lnTo>
                    <a:pt x="1614183" y="456289"/>
                  </a:lnTo>
                  <a:lnTo>
                    <a:pt x="1620836" y="423332"/>
                  </a:lnTo>
                  <a:lnTo>
                    <a:pt x="1620836" y="84667"/>
                  </a:lnTo>
                  <a:lnTo>
                    <a:pt x="1614183" y="51710"/>
                  </a:lnTo>
                  <a:lnTo>
                    <a:pt x="1596038" y="24798"/>
                  </a:lnTo>
                  <a:lnTo>
                    <a:pt x="1569125" y="6653"/>
                  </a:lnTo>
                  <a:lnTo>
                    <a:pt x="153616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0421" y="3892434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0" y="84666"/>
                  </a:moveTo>
                  <a:lnTo>
                    <a:pt x="6653" y="51710"/>
                  </a:lnTo>
                  <a:lnTo>
                    <a:pt x="24798" y="24798"/>
                  </a:lnTo>
                  <a:lnTo>
                    <a:pt x="51710" y="6653"/>
                  </a:lnTo>
                  <a:lnTo>
                    <a:pt x="84667" y="0"/>
                  </a:lnTo>
                  <a:lnTo>
                    <a:pt x="1536169" y="0"/>
                  </a:lnTo>
                  <a:lnTo>
                    <a:pt x="1569125" y="6653"/>
                  </a:lnTo>
                  <a:lnTo>
                    <a:pt x="1596038" y="24798"/>
                  </a:lnTo>
                  <a:lnTo>
                    <a:pt x="1614182" y="51710"/>
                  </a:lnTo>
                  <a:lnTo>
                    <a:pt x="1620836" y="84666"/>
                  </a:lnTo>
                  <a:lnTo>
                    <a:pt x="1620836" y="423332"/>
                  </a:lnTo>
                  <a:lnTo>
                    <a:pt x="1614182" y="456289"/>
                  </a:lnTo>
                  <a:lnTo>
                    <a:pt x="1596038" y="483201"/>
                  </a:lnTo>
                  <a:lnTo>
                    <a:pt x="1569125" y="501346"/>
                  </a:lnTo>
                  <a:lnTo>
                    <a:pt x="1536169" y="507999"/>
                  </a:lnTo>
                  <a:lnTo>
                    <a:pt x="84667" y="507999"/>
                  </a:lnTo>
                  <a:lnTo>
                    <a:pt x="51710" y="501346"/>
                  </a:lnTo>
                  <a:lnTo>
                    <a:pt x="24798" y="483201"/>
                  </a:lnTo>
                  <a:lnTo>
                    <a:pt x="6653" y="456289"/>
                  </a:lnTo>
                  <a:lnTo>
                    <a:pt x="0" y="423332"/>
                  </a:lnTo>
                  <a:lnTo>
                    <a:pt x="0" y="8466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48801" y="3477940"/>
            <a:ext cx="1190065" cy="48163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indent="194222">
              <a:lnSpc>
                <a:spcPct val="109000"/>
              </a:lnSpc>
              <a:spcBef>
                <a:spcPts val="91"/>
              </a:spcBef>
            </a:pPr>
            <a:r>
              <a:rPr sz="1452" spc="-5" dirty="0">
                <a:latin typeface="Times New Roman"/>
                <a:cs typeface="Times New Roman"/>
              </a:rPr>
              <a:t>Determine </a:t>
            </a:r>
            <a:r>
              <a:rPr sz="1452" dirty="0">
                <a:latin typeface="Times New Roman"/>
                <a:cs typeface="Times New Roman"/>
              </a:rPr>
              <a:t> </a:t>
            </a:r>
            <a:r>
              <a:rPr sz="1452" spc="-27" dirty="0">
                <a:latin typeface="Times New Roman"/>
                <a:cs typeface="Times New Roman"/>
              </a:rPr>
              <a:t>Target</a:t>
            </a:r>
            <a:r>
              <a:rPr sz="1452" spc="-45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Function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01610" y="4227075"/>
            <a:ext cx="1479945" cy="469687"/>
            <a:chOff x="1055659" y="4657610"/>
            <a:chExt cx="1630680" cy="517525"/>
          </a:xfrm>
        </p:grpSpPr>
        <p:sp>
          <p:nvSpPr>
            <p:cNvPr id="18" name="object 18"/>
            <p:cNvSpPr/>
            <p:nvPr/>
          </p:nvSpPr>
          <p:spPr>
            <a:xfrm>
              <a:off x="1060421" y="4662373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1536170" y="0"/>
                  </a:moveTo>
                  <a:lnTo>
                    <a:pt x="84667" y="0"/>
                  </a:lnTo>
                  <a:lnTo>
                    <a:pt x="51710" y="6653"/>
                  </a:lnTo>
                  <a:lnTo>
                    <a:pt x="24798" y="24797"/>
                  </a:lnTo>
                  <a:lnTo>
                    <a:pt x="6653" y="51709"/>
                  </a:lnTo>
                  <a:lnTo>
                    <a:pt x="0" y="84665"/>
                  </a:lnTo>
                  <a:lnTo>
                    <a:pt x="0" y="423331"/>
                  </a:lnTo>
                  <a:lnTo>
                    <a:pt x="6653" y="456288"/>
                  </a:lnTo>
                  <a:lnTo>
                    <a:pt x="24798" y="483201"/>
                  </a:lnTo>
                  <a:lnTo>
                    <a:pt x="51710" y="501346"/>
                  </a:lnTo>
                  <a:lnTo>
                    <a:pt x="84667" y="508000"/>
                  </a:lnTo>
                  <a:lnTo>
                    <a:pt x="1536170" y="508000"/>
                  </a:lnTo>
                  <a:lnTo>
                    <a:pt x="1569127" y="501346"/>
                  </a:lnTo>
                  <a:lnTo>
                    <a:pt x="1596039" y="483201"/>
                  </a:lnTo>
                  <a:lnTo>
                    <a:pt x="1614184" y="456288"/>
                  </a:lnTo>
                  <a:lnTo>
                    <a:pt x="1620838" y="423331"/>
                  </a:lnTo>
                  <a:lnTo>
                    <a:pt x="1620838" y="84665"/>
                  </a:lnTo>
                  <a:lnTo>
                    <a:pt x="1614184" y="51709"/>
                  </a:lnTo>
                  <a:lnTo>
                    <a:pt x="1596039" y="24797"/>
                  </a:lnTo>
                  <a:lnTo>
                    <a:pt x="1569127" y="6653"/>
                  </a:lnTo>
                  <a:lnTo>
                    <a:pt x="153617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60421" y="4662373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0" y="84666"/>
                  </a:moveTo>
                  <a:lnTo>
                    <a:pt x="6653" y="51710"/>
                  </a:lnTo>
                  <a:lnTo>
                    <a:pt x="24798" y="24798"/>
                  </a:lnTo>
                  <a:lnTo>
                    <a:pt x="51710" y="6653"/>
                  </a:lnTo>
                  <a:lnTo>
                    <a:pt x="84667" y="0"/>
                  </a:lnTo>
                  <a:lnTo>
                    <a:pt x="1536170" y="0"/>
                  </a:lnTo>
                  <a:lnTo>
                    <a:pt x="1569126" y="6653"/>
                  </a:lnTo>
                  <a:lnTo>
                    <a:pt x="1596039" y="24798"/>
                  </a:lnTo>
                  <a:lnTo>
                    <a:pt x="1614183" y="51710"/>
                  </a:lnTo>
                  <a:lnTo>
                    <a:pt x="1620837" y="84666"/>
                  </a:lnTo>
                  <a:lnTo>
                    <a:pt x="1620837" y="423332"/>
                  </a:lnTo>
                  <a:lnTo>
                    <a:pt x="1614183" y="456289"/>
                  </a:lnTo>
                  <a:lnTo>
                    <a:pt x="1596039" y="483201"/>
                  </a:lnTo>
                  <a:lnTo>
                    <a:pt x="1569126" y="501346"/>
                  </a:lnTo>
                  <a:lnTo>
                    <a:pt x="1536170" y="507999"/>
                  </a:lnTo>
                  <a:lnTo>
                    <a:pt x="84667" y="507999"/>
                  </a:lnTo>
                  <a:lnTo>
                    <a:pt x="51710" y="501346"/>
                  </a:lnTo>
                  <a:lnTo>
                    <a:pt x="24798" y="483201"/>
                  </a:lnTo>
                  <a:lnTo>
                    <a:pt x="6653" y="456289"/>
                  </a:lnTo>
                  <a:lnTo>
                    <a:pt x="0" y="423332"/>
                  </a:lnTo>
                  <a:lnTo>
                    <a:pt x="0" y="8466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88606" y="4202639"/>
            <a:ext cx="1478792" cy="48163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86152" marR="4611" indent="-175203">
              <a:lnSpc>
                <a:spcPct val="109000"/>
              </a:lnSpc>
              <a:spcBef>
                <a:spcPts val="91"/>
              </a:spcBef>
            </a:pPr>
            <a:r>
              <a:rPr sz="1452" dirty="0">
                <a:latin typeface="Times New Roman"/>
                <a:cs typeface="Times New Roman"/>
              </a:rPr>
              <a:t>Choose</a:t>
            </a:r>
            <a:r>
              <a:rPr sz="1452" spc="-59" dirty="0">
                <a:latin typeface="Times New Roman"/>
                <a:cs typeface="Times New Roman"/>
              </a:rPr>
              <a:t> </a:t>
            </a:r>
            <a:r>
              <a:rPr sz="1452" spc="-27" dirty="0">
                <a:latin typeface="Times New Roman"/>
                <a:cs typeface="Times New Roman"/>
              </a:rPr>
              <a:t>Target</a:t>
            </a:r>
            <a:r>
              <a:rPr sz="1452" spc="-41" dirty="0">
                <a:latin typeface="Times New Roman"/>
                <a:cs typeface="Times New Roman"/>
              </a:rPr>
              <a:t> </a:t>
            </a:r>
            <a:r>
              <a:rPr sz="1452" dirty="0">
                <a:latin typeface="Times New Roman"/>
                <a:cs typeface="Times New Roman"/>
              </a:rPr>
              <a:t>F-on </a:t>
            </a:r>
            <a:r>
              <a:rPr sz="1452" spc="-349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Representation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01610" y="4907112"/>
            <a:ext cx="1479945" cy="469687"/>
            <a:chOff x="1055659" y="5406910"/>
            <a:chExt cx="1630680" cy="517525"/>
          </a:xfrm>
        </p:grpSpPr>
        <p:sp>
          <p:nvSpPr>
            <p:cNvPr id="22" name="object 22"/>
            <p:cNvSpPr/>
            <p:nvPr/>
          </p:nvSpPr>
          <p:spPr>
            <a:xfrm>
              <a:off x="1060421" y="5411673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1536170" y="0"/>
                  </a:moveTo>
                  <a:lnTo>
                    <a:pt x="84667" y="0"/>
                  </a:lnTo>
                  <a:lnTo>
                    <a:pt x="51710" y="6653"/>
                  </a:lnTo>
                  <a:lnTo>
                    <a:pt x="24798" y="24798"/>
                  </a:lnTo>
                  <a:lnTo>
                    <a:pt x="6653" y="51710"/>
                  </a:lnTo>
                  <a:lnTo>
                    <a:pt x="0" y="84667"/>
                  </a:lnTo>
                  <a:lnTo>
                    <a:pt x="0" y="423332"/>
                  </a:lnTo>
                  <a:lnTo>
                    <a:pt x="6653" y="456289"/>
                  </a:lnTo>
                  <a:lnTo>
                    <a:pt x="24798" y="483201"/>
                  </a:lnTo>
                  <a:lnTo>
                    <a:pt x="51710" y="501346"/>
                  </a:lnTo>
                  <a:lnTo>
                    <a:pt x="84667" y="508000"/>
                  </a:lnTo>
                  <a:lnTo>
                    <a:pt x="1536170" y="508000"/>
                  </a:lnTo>
                  <a:lnTo>
                    <a:pt x="1569127" y="501346"/>
                  </a:lnTo>
                  <a:lnTo>
                    <a:pt x="1596039" y="483201"/>
                  </a:lnTo>
                  <a:lnTo>
                    <a:pt x="1614184" y="456289"/>
                  </a:lnTo>
                  <a:lnTo>
                    <a:pt x="1620838" y="423332"/>
                  </a:lnTo>
                  <a:lnTo>
                    <a:pt x="1620838" y="84667"/>
                  </a:lnTo>
                  <a:lnTo>
                    <a:pt x="1614184" y="51710"/>
                  </a:lnTo>
                  <a:lnTo>
                    <a:pt x="1596039" y="24798"/>
                  </a:lnTo>
                  <a:lnTo>
                    <a:pt x="1569127" y="6653"/>
                  </a:lnTo>
                  <a:lnTo>
                    <a:pt x="153617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0421" y="5411673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0" y="84666"/>
                  </a:moveTo>
                  <a:lnTo>
                    <a:pt x="6653" y="51710"/>
                  </a:lnTo>
                  <a:lnTo>
                    <a:pt x="24798" y="24798"/>
                  </a:lnTo>
                  <a:lnTo>
                    <a:pt x="51710" y="6653"/>
                  </a:lnTo>
                  <a:lnTo>
                    <a:pt x="84667" y="0"/>
                  </a:lnTo>
                  <a:lnTo>
                    <a:pt x="1536170" y="0"/>
                  </a:lnTo>
                  <a:lnTo>
                    <a:pt x="1569126" y="6653"/>
                  </a:lnTo>
                  <a:lnTo>
                    <a:pt x="1596039" y="24798"/>
                  </a:lnTo>
                  <a:lnTo>
                    <a:pt x="1614183" y="51710"/>
                  </a:lnTo>
                  <a:lnTo>
                    <a:pt x="1620837" y="84666"/>
                  </a:lnTo>
                  <a:lnTo>
                    <a:pt x="1620837" y="423332"/>
                  </a:lnTo>
                  <a:lnTo>
                    <a:pt x="1614183" y="456289"/>
                  </a:lnTo>
                  <a:lnTo>
                    <a:pt x="1596039" y="483201"/>
                  </a:lnTo>
                  <a:lnTo>
                    <a:pt x="1569126" y="501346"/>
                  </a:lnTo>
                  <a:lnTo>
                    <a:pt x="1536170" y="507999"/>
                  </a:lnTo>
                  <a:lnTo>
                    <a:pt x="84667" y="507999"/>
                  </a:lnTo>
                  <a:lnTo>
                    <a:pt x="51710" y="501346"/>
                  </a:lnTo>
                  <a:lnTo>
                    <a:pt x="24798" y="483201"/>
                  </a:lnTo>
                  <a:lnTo>
                    <a:pt x="6653" y="456289"/>
                  </a:lnTo>
                  <a:lnTo>
                    <a:pt x="0" y="423332"/>
                  </a:lnTo>
                  <a:lnTo>
                    <a:pt x="0" y="8466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283876" y="4882676"/>
            <a:ext cx="1288036" cy="48163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259347" marR="4611" indent="-248397">
              <a:lnSpc>
                <a:spcPct val="109000"/>
              </a:lnSpc>
              <a:spcBef>
                <a:spcPts val="91"/>
              </a:spcBef>
            </a:pPr>
            <a:r>
              <a:rPr sz="1452" dirty="0">
                <a:latin typeface="Times New Roman"/>
                <a:cs typeface="Times New Roman"/>
              </a:rPr>
              <a:t>Choose</a:t>
            </a:r>
            <a:r>
              <a:rPr sz="1452" spc="-73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Learning </a:t>
            </a:r>
            <a:r>
              <a:rPr sz="1452" spc="-349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Algorithm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38804" y="1882965"/>
            <a:ext cx="1642462" cy="3318349"/>
            <a:chOff x="876271" y="2074748"/>
            <a:chExt cx="1809750" cy="3656329"/>
          </a:xfrm>
        </p:grpSpPr>
        <p:sp>
          <p:nvSpPr>
            <p:cNvPr id="26" name="object 26"/>
            <p:cNvSpPr/>
            <p:nvPr/>
          </p:nvSpPr>
          <p:spPr>
            <a:xfrm>
              <a:off x="1852583" y="3644784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2222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7" name="object 27"/>
            <p:cNvSpPr/>
            <p:nvPr/>
          </p:nvSpPr>
          <p:spPr>
            <a:xfrm>
              <a:off x="1814483" y="38162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8" name="object 28"/>
            <p:cNvSpPr/>
            <p:nvPr/>
          </p:nvSpPr>
          <p:spPr>
            <a:xfrm>
              <a:off x="1852583" y="4400434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222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9" name="object 29"/>
            <p:cNvSpPr/>
            <p:nvPr/>
          </p:nvSpPr>
          <p:spPr>
            <a:xfrm>
              <a:off x="1814483" y="45718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0" name="object 30"/>
            <p:cNvSpPr/>
            <p:nvPr/>
          </p:nvSpPr>
          <p:spPr>
            <a:xfrm>
              <a:off x="1852583" y="5157672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2222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1" name="object 31"/>
            <p:cNvSpPr/>
            <p:nvPr/>
          </p:nvSpPr>
          <p:spPr>
            <a:xfrm>
              <a:off x="1814483" y="532912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2" name="object 32"/>
            <p:cNvSpPr/>
            <p:nvPr/>
          </p:nvSpPr>
          <p:spPr>
            <a:xfrm>
              <a:off x="881033" y="3387609"/>
              <a:ext cx="179705" cy="2305050"/>
            </a:xfrm>
            <a:custGeom>
              <a:avLst/>
              <a:gdLst/>
              <a:ahLst/>
              <a:cxnLst/>
              <a:rect l="l" t="t" r="r" b="b"/>
              <a:pathLst>
                <a:path w="179705" h="2305050">
                  <a:moveTo>
                    <a:pt x="0" y="0"/>
                  </a:moveTo>
                  <a:lnTo>
                    <a:pt x="179387" y="1"/>
                  </a:lnTo>
                </a:path>
                <a:path w="179705" h="2305050">
                  <a:moveTo>
                    <a:pt x="0" y="0"/>
                  </a:moveTo>
                  <a:lnTo>
                    <a:pt x="0" y="23050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3" name="object 33"/>
            <p:cNvSpPr/>
            <p:nvPr/>
          </p:nvSpPr>
          <p:spPr>
            <a:xfrm>
              <a:off x="881033" y="569265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8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4" name="object 34"/>
            <p:cNvSpPr/>
            <p:nvPr/>
          </p:nvSpPr>
          <p:spPr>
            <a:xfrm>
              <a:off x="984221" y="565455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5" name="object 35"/>
            <p:cNvSpPr/>
            <p:nvPr/>
          </p:nvSpPr>
          <p:spPr>
            <a:xfrm>
              <a:off x="988983" y="2079510"/>
              <a:ext cx="1692275" cy="906780"/>
            </a:xfrm>
            <a:custGeom>
              <a:avLst/>
              <a:gdLst/>
              <a:ahLst/>
              <a:cxnLst/>
              <a:rect l="l" t="t" r="r" b="b"/>
              <a:pathLst>
                <a:path w="1692275" h="906780">
                  <a:moveTo>
                    <a:pt x="846137" y="0"/>
                  </a:moveTo>
                  <a:lnTo>
                    <a:pt x="0" y="453231"/>
                  </a:lnTo>
                  <a:lnTo>
                    <a:pt x="846137" y="906462"/>
                  </a:lnTo>
                  <a:lnTo>
                    <a:pt x="1692274" y="453231"/>
                  </a:lnTo>
                  <a:lnTo>
                    <a:pt x="846137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6" name="object 36"/>
            <p:cNvSpPr/>
            <p:nvPr/>
          </p:nvSpPr>
          <p:spPr>
            <a:xfrm>
              <a:off x="988983" y="2079510"/>
              <a:ext cx="1692275" cy="906780"/>
            </a:xfrm>
            <a:custGeom>
              <a:avLst/>
              <a:gdLst/>
              <a:ahLst/>
              <a:cxnLst/>
              <a:rect l="l" t="t" r="r" b="b"/>
              <a:pathLst>
                <a:path w="1692275" h="906780">
                  <a:moveTo>
                    <a:pt x="0" y="453231"/>
                  </a:moveTo>
                  <a:lnTo>
                    <a:pt x="846137" y="0"/>
                  </a:lnTo>
                  <a:lnTo>
                    <a:pt x="1692274" y="453231"/>
                  </a:lnTo>
                  <a:lnTo>
                    <a:pt x="846137" y="906462"/>
                  </a:lnTo>
                  <a:lnTo>
                    <a:pt x="0" y="45323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514577" y="2034302"/>
            <a:ext cx="858691" cy="48163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75499" marR="4611" indent="-64549">
              <a:lnSpc>
                <a:spcPct val="109000"/>
              </a:lnSpc>
              <a:spcBef>
                <a:spcPts val="91"/>
              </a:spcBef>
            </a:pPr>
            <a:r>
              <a:rPr sz="1452" spc="-118" dirty="0">
                <a:latin typeface="Times New Roman"/>
                <a:cs typeface="Times New Roman"/>
              </a:rPr>
              <a:t>W</a:t>
            </a:r>
            <a:r>
              <a:rPr sz="1452" spc="-5" dirty="0">
                <a:latin typeface="Times New Roman"/>
                <a:cs typeface="Times New Roman"/>
              </a:rPr>
              <a:t>ell</a:t>
            </a:r>
            <a:r>
              <a:rPr sz="1452" dirty="0">
                <a:latin typeface="Times New Roman"/>
                <a:cs typeface="Times New Roman"/>
              </a:rPr>
              <a:t>-pos</a:t>
            </a:r>
            <a:r>
              <a:rPr sz="1452" spc="-5" dirty="0">
                <a:latin typeface="Times New Roman"/>
                <a:cs typeface="Times New Roman"/>
              </a:rPr>
              <a:t>e</a:t>
            </a:r>
            <a:r>
              <a:rPr sz="1452" dirty="0">
                <a:latin typeface="Times New Roman"/>
                <a:cs typeface="Times New Roman"/>
              </a:rPr>
              <a:t>d  </a:t>
            </a:r>
            <a:r>
              <a:rPr sz="1452" spc="-5" dirty="0">
                <a:latin typeface="Times New Roman"/>
                <a:cs typeface="Times New Roman"/>
              </a:rPr>
              <a:t>Problem?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47449" y="2282054"/>
            <a:ext cx="1796911" cy="2232020"/>
            <a:chOff x="885796" y="2514485"/>
            <a:chExt cx="1979930" cy="2459355"/>
          </a:xfrm>
        </p:grpSpPr>
        <p:sp>
          <p:nvSpPr>
            <p:cNvPr id="39" name="object 39"/>
            <p:cNvSpPr/>
            <p:nvPr/>
          </p:nvSpPr>
          <p:spPr>
            <a:xfrm>
              <a:off x="2681257" y="2519248"/>
              <a:ext cx="179705" cy="1619250"/>
            </a:xfrm>
            <a:custGeom>
              <a:avLst/>
              <a:gdLst/>
              <a:ahLst/>
              <a:cxnLst/>
              <a:rect l="l" t="t" r="r" b="b"/>
              <a:pathLst>
                <a:path w="179705" h="1619250">
                  <a:moveTo>
                    <a:pt x="179387" y="0"/>
                  </a:moveTo>
                  <a:lnTo>
                    <a:pt x="0" y="1"/>
                  </a:lnTo>
                </a:path>
                <a:path w="179705" h="1619250">
                  <a:moveTo>
                    <a:pt x="179387" y="0"/>
                  </a:moveTo>
                  <a:lnTo>
                    <a:pt x="179386" y="1619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40" name="object 40"/>
            <p:cNvSpPr/>
            <p:nvPr/>
          </p:nvSpPr>
          <p:spPr>
            <a:xfrm>
              <a:off x="2706657" y="413849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153987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41" name="object 41"/>
            <p:cNvSpPr/>
            <p:nvPr/>
          </p:nvSpPr>
          <p:spPr>
            <a:xfrm>
              <a:off x="2681258" y="410039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42" name="object 42"/>
            <p:cNvSpPr/>
            <p:nvPr/>
          </p:nvSpPr>
          <p:spPr>
            <a:xfrm>
              <a:off x="885796" y="493542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8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43" name="object 43"/>
            <p:cNvSpPr/>
            <p:nvPr/>
          </p:nvSpPr>
          <p:spPr>
            <a:xfrm>
              <a:off x="988984" y="489732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3793" y="342071"/>
            <a:ext cx="9564414" cy="688747"/>
          </a:xfrm>
          <a:prstGeom prst="rect">
            <a:avLst/>
          </a:prstGeom>
        </p:spPr>
        <p:txBody>
          <a:bodyPr vert="horz" wrap="square" lIns="0" tIns="11526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91"/>
              </a:spcBef>
            </a:pPr>
            <a:r>
              <a:rPr spc="-5" dirty="0"/>
              <a:t>Designing </a:t>
            </a:r>
            <a:r>
              <a:rPr dirty="0"/>
              <a:t>a </a:t>
            </a:r>
            <a:r>
              <a:rPr spc="-5" dirty="0"/>
              <a:t>Machine Learning</a:t>
            </a:r>
            <a:r>
              <a:rPr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48670" y="1489637"/>
            <a:ext cx="5599932" cy="4989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322743" indent="-311216">
              <a:lnSpc>
                <a:spcPts val="1851"/>
              </a:lnSpc>
              <a:spcBef>
                <a:spcPts val="91"/>
              </a:spcBef>
              <a:buFont typeface="Times New Roman"/>
              <a:buChar char="•"/>
              <a:tabLst>
                <a:tab pos="322166" algn="l"/>
                <a:tab pos="322743" algn="l"/>
              </a:tabLst>
            </a:pPr>
            <a:r>
              <a:rPr sz="1634" i="1" dirty="0">
                <a:latin typeface="Times New Roman"/>
                <a:cs typeface="Times New Roman"/>
              </a:rPr>
              <a:t>V</a:t>
            </a:r>
            <a:r>
              <a:rPr sz="1634" dirty="0">
                <a:latin typeface="Times New Roman"/>
                <a:cs typeface="Times New Roman"/>
              </a:rPr>
              <a:t>: </a:t>
            </a:r>
            <a:r>
              <a:rPr sz="1634" i="1" dirty="0">
                <a:latin typeface="Times New Roman"/>
                <a:cs typeface="Times New Roman"/>
              </a:rPr>
              <a:t>D </a:t>
            </a:r>
            <a:r>
              <a:rPr sz="1634" dirty="0">
                <a:latin typeface="Times New Roman"/>
                <a:cs typeface="Times New Roman"/>
              </a:rPr>
              <a:t>→ </a:t>
            </a:r>
            <a:r>
              <a:rPr sz="1634" i="1" dirty="0">
                <a:latin typeface="Times New Roman"/>
                <a:cs typeface="Times New Roman"/>
              </a:rPr>
              <a:t>C </a:t>
            </a:r>
            <a:r>
              <a:rPr sz="1634" spc="-5" dirty="0">
                <a:latin typeface="Times New Roman"/>
                <a:cs typeface="Times New Roman"/>
              </a:rPr>
              <a:t>where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D</a:t>
            </a:r>
            <a:r>
              <a:rPr sz="1634" i="1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 input state and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C</a:t>
            </a:r>
            <a:r>
              <a:rPr sz="1634" i="1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 set </a:t>
            </a:r>
            <a:r>
              <a:rPr sz="1634" dirty="0">
                <a:latin typeface="Times New Roman"/>
                <a:cs typeface="Times New Roman"/>
              </a:rPr>
              <a:t>of </a:t>
            </a:r>
            <a:r>
              <a:rPr sz="1634" spc="-5" dirty="0">
                <a:latin typeface="Times New Roman"/>
                <a:cs typeface="Times New Roman"/>
              </a:rPr>
              <a:t>classes</a:t>
            </a:r>
            <a:endParaRPr sz="1634">
              <a:latin typeface="Times New Roman"/>
              <a:cs typeface="Times New Roman"/>
            </a:endParaRPr>
          </a:p>
          <a:p>
            <a:pPr marL="322743">
              <a:lnSpc>
                <a:spcPts val="1851"/>
              </a:lnSpc>
            </a:pPr>
            <a:r>
              <a:rPr sz="1634" i="1" spc="-5" dirty="0">
                <a:latin typeface="Times New Roman"/>
                <a:cs typeface="Times New Roman"/>
              </a:rPr>
              <a:t>V:</a:t>
            </a:r>
            <a:r>
              <a:rPr sz="1634" i="1" dirty="0">
                <a:latin typeface="Times New Roman"/>
                <a:cs typeface="Times New Roman"/>
              </a:rPr>
              <a:t> D </a:t>
            </a:r>
            <a:r>
              <a:rPr sz="1634" dirty="0">
                <a:latin typeface="Times New Roman"/>
                <a:cs typeface="Times New Roman"/>
              </a:rPr>
              <a:t>→ </a:t>
            </a:r>
            <a:r>
              <a:rPr sz="1634" i="1" dirty="0">
                <a:latin typeface="Times New Roman"/>
                <a:cs typeface="Times New Roman"/>
              </a:rPr>
              <a:t>[-1, 1] </a:t>
            </a:r>
            <a:r>
              <a:rPr sz="1634" spc="-5" dirty="0">
                <a:latin typeface="Times New Roman"/>
                <a:cs typeface="Times New Roman"/>
              </a:rPr>
              <a:t>is</a:t>
            </a:r>
            <a:r>
              <a:rPr sz="1634" dirty="0">
                <a:latin typeface="Times New Roman"/>
                <a:cs typeface="Times New Roman"/>
              </a:rPr>
              <a:t> a </a:t>
            </a:r>
            <a:r>
              <a:rPr sz="1634" spc="-5" dirty="0">
                <a:latin typeface="Times New Roman"/>
                <a:cs typeface="Times New Roman"/>
              </a:rPr>
              <a:t>general target function</a:t>
            </a:r>
            <a:r>
              <a:rPr sz="1634" dirty="0">
                <a:latin typeface="Times New Roman"/>
                <a:cs typeface="Times New Roman"/>
              </a:rPr>
              <a:t> of a</a:t>
            </a:r>
            <a:r>
              <a:rPr sz="1634" spc="-5" dirty="0">
                <a:latin typeface="Times New Roman"/>
                <a:cs typeface="Times New Roman"/>
              </a:rPr>
              <a:t> binary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classifier</a:t>
            </a:r>
            <a:endParaRPr sz="1634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4366" y="2274561"/>
            <a:ext cx="2851545" cy="17924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  <a:tabLst>
                <a:tab pos="462213" algn="l"/>
                <a:tab pos="1399320" algn="l"/>
                <a:tab pos="2401550" algn="l"/>
                <a:tab pos="2770399" algn="l"/>
              </a:tabLst>
            </a:pPr>
            <a:r>
              <a:rPr sz="1089" i="1" dirty="0">
                <a:latin typeface="Times New Roman"/>
                <a:cs typeface="Times New Roman"/>
              </a:rPr>
              <a:t>0	1  </a:t>
            </a:r>
            <a:r>
              <a:rPr sz="1089" i="1" spc="-95" dirty="0">
                <a:latin typeface="Times New Roman"/>
                <a:cs typeface="Times New Roman"/>
              </a:rPr>
              <a:t> </a:t>
            </a:r>
            <a:r>
              <a:rPr sz="1089" i="1" dirty="0">
                <a:latin typeface="Times New Roman"/>
                <a:cs typeface="Times New Roman"/>
              </a:rPr>
              <a:t>1	n  </a:t>
            </a:r>
            <a:r>
              <a:rPr sz="1089" i="1" spc="-95" dirty="0">
                <a:latin typeface="Times New Roman"/>
                <a:cs typeface="Times New Roman"/>
              </a:rPr>
              <a:t> </a:t>
            </a:r>
            <a:r>
              <a:rPr sz="1089" i="1" dirty="0">
                <a:latin typeface="Times New Roman"/>
                <a:cs typeface="Times New Roman"/>
              </a:rPr>
              <a:t>n	1	n</a:t>
            </a:r>
            <a:endParaRPr sz="108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8670" y="2147153"/>
            <a:ext cx="6212541" cy="270624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322743" indent="-311216">
              <a:spcBef>
                <a:spcPts val="95"/>
              </a:spcBef>
              <a:buFont typeface="Times New Roman"/>
              <a:buChar char="•"/>
              <a:tabLst>
                <a:tab pos="322166" algn="l"/>
                <a:tab pos="322743" algn="l"/>
                <a:tab pos="1297886" algn="l"/>
                <a:tab pos="1910521" algn="l"/>
                <a:tab pos="2847627" algn="l"/>
              </a:tabLst>
            </a:pPr>
            <a:r>
              <a:rPr sz="1634" i="1" spc="-5" dirty="0">
                <a:latin typeface="Times New Roman"/>
                <a:cs typeface="Times New Roman"/>
              </a:rPr>
              <a:t>V</a:t>
            </a:r>
            <a:r>
              <a:rPr sz="1679" spc="-5" dirty="0">
                <a:latin typeface="MS PGothic"/>
                <a:cs typeface="MS PGothic"/>
              </a:rPr>
              <a:t>’</a:t>
            </a:r>
            <a:r>
              <a:rPr sz="1634" i="1" spc="-5" dirty="0">
                <a:latin typeface="Times New Roman"/>
                <a:cs typeface="Times New Roman"/>
              </a:rPr>
              <a:t>(d)</a:t>
            </a:r>
            <a:r>
              <a:rPr sz="1634" i="1" dirty="0">
                <a:latin typeface="Times New Roman"/>
                <a:cs typeface="Times New Roman"/>
              </a:rPr>
              <a:t> = w	+ w</a:t>
            </a:r>
            <a:r>
              <a:rPr sz="1634" i="1" spc="136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x	+…+ w</a:t>
            </a:r>
            <a:r>
              <a:rPr sz="1634" i="1" spc="132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x	</a:t>
            </a:r>
            <a:r>
              <a:rPr sz="1634" spc="-5" dirty="0">
                <a:latin typeface="Times New Roman"/>
                <a:cs typeface="Times New Roman"/>
              </a:rPr>
              <a:t>where </a:t>
            </a:r>
            <a:r>
              <a:rPr sz="1634" dirty="0">
                <a:latin typeface="Times New Roman"/>
                <a:cs typeface="Times New Roman"/>
              </a:rPr>
              <a:t>‹</a:t>
            </a:r>
            <a:r>
              <a:rPr sz="1634" i="1" dirty="0">
                <a:latin typeface="Times New Roman"/>
                <a:cs typeface="Times New Roman"/>
              </a:rPr>
              <a:t>x</a:t>
            </a:r>
            <a:r>
              <a:rPr sz="1634" i="1" spc="132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…</a:t>
            </a:r>
            <a:r>
              <a:rPr sz="1634" i="1" dirty="0">
                <a:latin typeface="Times New Roman"/>
                <a:cs typeface="Times New Roman"/>
              </a:rPr>
              <a:t>x</a:t>
            </a:r>
            <a:r>
              <a:rPr sz="1634" i="1" spc="132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› ≡</a:t>
            </a:r>
            <a:r>
              <a:rPr sz="1634" spc="-5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d </a:t>
            </a:r>
            <a:r>
              <a:rPr sz="1679" spc="-36" dirty="0">
                <a:latin typeface="Symbol"/>
                <a:cs typeface="Symbol"/>
              </a:rPr>
              <a:t></a:t>
            </a:r>
            <a:r>
              <a:rPr sz="1679" spc="-18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D</a:t>
            </a:r>
            <a:r>
              <a:rPr sz="1634" i="1" spc="-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an input state.</a:t>
            </a:r>
            <a:endParaRPr sz="1634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9873" y="2403883"/>
            <a:ext cx="5594745" cy="26311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634" spc="-5" dirty="0">
                <a:latin typeface="Times New Roman"/>
                <a:cs typeface="Times New Roman"/>
              </a:rPr>
              <a:t>This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reduces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problem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to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learning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(the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most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optimal)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weights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w</a:t>
            </a:r>
            <a:r>
              <a:rPr sz="1634" dirty="0">
                <a:latin typeface="Times New Roman"/>
                <a:cs typeface="Times New Roman"/>
              </a:rPr>
              <a:t>.</a:t>
            </a:r>
            <a:endParaRPr sz="163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48669" y="2856626"/>
            <a:ext cx="6199863" cy="1528738"/>
          </a:xfrm>
          <a:prstGeom prst="rect">
            <a:avLst/>
          </a:prstGeom>
        </p:spPr>
        <p:txBody>
          <a:bodyPr vert="horz" wrap="square" lIns="0" tIns="66851" rIns="0" bIns="0" rtlCol="0">
            <a:spAutoFit/>
          </a:bodyPr>
          <a:lstStyle/>
          <a:p>
            <a:pPr marL="322743" marR="17290" indent="-311216" algn="just">
              <a:lnSpc>
                <a:spcPct val="77700"/>
              </a:lnSpc>
              <a:spcBef>
                <a:spcPts val="526"/>
              </a:spcBef>
              <a:buChar char="•"/>
              <a:tabLst>
                <a:tab pos="322743" algn="l"/>
              </a:tabLst>
            </a:pPr>
            <a:r>
              <a:rPr sz="1634" spc="-5" dirty="0">
                <a:latin typeface="Times New Roman"/>
                <a:cs typeface="Times New Roman"/>
              </a:rPr>
              <a:t>Training examples suitable </a:t>
            </a:r>
            <a:r>
              <a:rPr sz="1634" dirty="0">
                <a:latin typeface="Times New Roman"/>
                <a:cs typeface="Times New Roman"/>
              </a:rPr>
              <a:t>for </a:t>
            </a:r>
            <a:r>
              <a:rPr sz="1634" spc="-5" dirty="0">
                <a:latin typeface="Times New Roman"/>
                <a:cs typeface="Times New Roman"/>
              </a:rPr>
              <a:t>the given target function representation </a:t>
            </a:r>
            <a:r>
              <a:rPr sz="1634" spc="-394" dirty="0">
                <a:latin typeface="Times New Roman"/>
                <a:cs typeface="Times New Roman"/>
              </a:rPr>
              <a:t> </a:t>
            </a:r>
            <a:r>
              <a:rPr sz="1634" i="1" spc="-14" dirty="0">
                <a:latin typeface="Times New Roman"/>
                <a:cs typeface="Times New Roman"/>
              </a:rPr>
              <a:t>V</a:t>
            </a:r>
            <a:r>
              <a:rPr sz="1679" spc="-14" dirty="0">
                <a:latin typeface="MS PGothic"/>
                <a:cs typeface="MS PGothic"/>
              </a:rPr>
              <a:t>’ </a:t>
            </a:r>
            <a:r>
              <a:rPr sz="1634" spc="-5" dirty="0">
                <a:latin typeface="Times New Roman"/>
                <a:cs typeface="Times New Roman"/>
              </a:rPr>
              <a:t>are pairs </a:t>
            </a:r>
            <a:r>
              <a:rPr sz="1634" i="1" dirty="0">
                <a:latin typeface="Times New Roman"/>
                <a:cs typeface="Times New Roman"/>
              </a:rPr>
              <a:t>‹d, </a:t>
            </a:r>
            <a:r>
              <a:rPr sz="1634" i="1" spc="-5" dirty="0">
                <a:latin typeface="Times New Roman"/>
                <a:cs typeface="Times New Roman"/>
              </a:rPr>
              <a:t>c› </a:t>
            </a:r>
            <a:r>
              <a:rPr sz="1634" spc="-5" dirty="0">
                <a:latin typeface="Times New Roman"/>
                <a:cs typeface="Times New Roman"/>
              </a:rPr>
              <a:t>where </a:t>
            </a:r>
            <a:r>
              <a:rPr sz="1634" i="1" dirty="0">
                <a:latin typeface="Times New Roman"/>
                <a:cs typeface="Times New Roman"/>
              </a:rPr>
              <a:t>c </a:t>
            </a:r>
            <a:r>
              <a:rPr sz="1679" spc="-36" dirty="0">
                <a:latin typeface="Symbol"/>
                <a:cs typeface="Symbol"/>
              </a:rPr>
              <a:t></a:t>
            </a:r>
            <a:r>
              <a:rPr sz="1679" spc="-36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C </a:t>
            </a:r>
            <a:r>
              <a:rPr sz="1634" spc="-5" dirty="0">
                <a:latin typeface="Times New Roman"/>
                <a:cs typeface="Times New Roman"/>
              </a:rPr>
              <a:t>is the desired output (classification) </a:t>
            </a:r>
            <a:r>
              <a:rPr sz="1634" dirty="0">
                <a:latin typeface="Times New Roman"/>
                <a:cs typeface="Times New Roman"/>
              </a:rPr>
              <a:t>of 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</a:t>
            </a:r>
            <a:r>
              <a:rPr sz="1634" spc="-9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input state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d </a:t>
            </a:r>
            <a:r>
              <a:rPr sz="1679" spc="-36" dirty="0">
                <a:latin typeface="Symbol"/>
                <a:cs typeface="Symbol"/>
              </a:rPr>
              <a:t></a:t>
            </a:r>
            <a:r>
              <a:rPr sz="1679" spc="-14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D.</a:t>
            </a:r>
            <a:endParaRPr sz="1634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Font typeface="Times New Roman"/>
              <a:buChar char="•"/>
            </a:pPr>
            <a:endParaRPr sz="1679">
              <a:latin typeface="Times New Roman"/>
              <a:cs typeface="Times New Roman"/>
            </a:endParaRPr>
          </a:p>
          <a:p>
            <a:pPr marL="322743" marR="4611" indent="-311216">
              <a:lnSpc>
                <a:spcPct val="79600"/>
              </a:lnSpc>
              <a:buChar char="•"/>
              <a:tabLst>
                <a:tab pos="322166" algn="l"/>
                <a:tab pos="322743" algn="l"/>
              </a:tabLst>
            </a:pPr>
            <a:r>
              <a:rPr sz="1634" spc="-5" dirty="0">
                <a:latin typeface="Times New Roman"/>
                <a:cs typeface="Times New Roman"/>
              </a:rPr>
              <a:t>Learning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algorithm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learns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most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optimal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set</a:t>
            </a:r>
            <a:r>
              <a:rPr sz="1634" dirty="0">
                <a:latin typeface="Times New Roman"/>
                <a:cs typeface="Times New Roman"/>
              </a:rPr>
              <a:t> of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weights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w</a:t>
            </a:r>
            <a:r>
              <a:rPr sz="1634" i="1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(so-called </a:t>
            </a:r>
            <a:r>
              <a:rPr sz="1634" spc="-394" dirty="0">
                <a:latin typeface="Times New Roman"/>
                <a:cs typeface="Times New Roman"/>
              </a:rPr>
              <a:t> </a:t>
            </a:r>
            <a:r>
              <a:rPr sz="1634" i="1" spc="-5" dirty="0">
                <a:latin typeface="Times New Roman"/>
                <a:cs typeface="Times New Roman"/>
              </a:rPr>
              <a:t>best hypothesis</a:t>
            </a:r>
            <a:r>
              <a:rPr sz="1634" spc="-5" dirty="0">
                <a:latin typeface="Times New Roman"/>
                <a:cs typeface="Times New Roman"/>
              </a:rPr>
              <a:t>),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i.e.,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set</a:t>
            </a:r>
            <a:r>
              <a:rPr sz="1634" dirty="0">
                <a:latin typeface="Times New Roman"/>
                <a:cs typeface="Times New Roman"/>
              </a:rPr>
              <a:t> of </a:t>
            </a:r>
            <a:r>
              <a:rPr sz="1634" spc="-5" dirty="0">
                <a:latin typeface="Times New Roman"/>
                <a:cs typeface="Times New Roman"/>
              </a:rPr>
              <a:t>weights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that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best fit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training 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examples </a:t>
            </a:r>
            <a:r>
              <a:rPr sz="1634" i="1" dirty="0">
                <a:latin typeface="Times New Roman"/>
                <a:cs typeface="Times New Roman"/>
              </a:rPr>
              <a:t>‹d, </a:t>
            </a:r>
            <a:r>
              <a:rPr sz="1634" i="1" spc="-5" dirty="0">
                <a:latin typeface="Times New Roman"/>
                <a:cs typeface="Times New Roman"/>
              </a:rPr>
              <a:t>c›.</a:t>
            </a:r>
            <a:endParaRPr sz="163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8670" y="4550956"/>
            <a:ext cx="6147419" cy="858007"/>
          </a:xfrm>
          <a:prstGeom prst="rect">
            <a:avLst/>
          </a:prstGeom>
        </p:spPr>
        <p:txBody>
          <a:bodyPr vert="horz" wrap="square" lIns="0" tIns="62817" rIns="0" bIns="0" rtlCol="0">
            <a:spAutoFit/>
          </a:bodyPr>
          <a:lstStyle/>
          <a:p>
            <a:pPr marL="322743" marR="4611" indent="-311216">
              <a:lnSpc>
                <a:spcPct val="79300"/>
              </a:lnSpc>
              <a:spcBef>
                <a:spcPts val="495"/>
              </a:spcBef>
              <a:buChar char="•"/>
              <a:tabLst>
                <a:tab pos="322166" algn="l"/>
                <a:tab pos="322743" algn="l"/>
              </a:tabLst>
            </a:pPr>
            <a:r>
              <a:rPr sz="1634" spc="-5" dirty="0">
                <a:latin typeface="Times New Roman"/>
                <a:cs typeface="Times New Roman"/>
              </a:rPr>
              <a:t>Learning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algorithm is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selected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based</a:t>
            </a:r>
            <a:r>
              <a:rPr sz="1634" dirty="0">
                <a:latin typeface="Times New Roman"/>
                <a:cs typeface="Times New Roman"/>
              </a:rPr>
              <a:t> on </a:t>
            </a:r>
            <a:r>
              <a:rPr sz="1634" spc="-5" dirty="0">
                <a:latin typeface="Times New Roman"/>
                <a:cs typeface="Times New Roman"/>
              </a:rPr>
              <a:t>the availability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of </a:t>
            </a:r>
            <a:r>
              <a:rPr sz="1634" spc="-5" dirty="0">
                <a:latin typeface="Times New Roman"/>
                <a:cs typeface="Times New Roman"/>
              </a:rPr>
              <a:t>training 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examples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(supervised</a:t>
            </a:r>
            <a:r>
              <a:rPr sz="1634" spc="9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vs.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unsupervised),</a:t>
            </a:r>
            <a:r>
              <a:rPr sz="1634" spc="9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knowledge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of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final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set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of </a:t>
            </a:r>
            <a:r>
              <a:rPr sz="1634" spc="-394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classes</a:t>
            </a:r>
            <a:r>
              <a:rPr sz="1634" spc="-5" dirty="0">
                <a:latin typeface="Times New Roman"/>
                <a:cs typeface="Times New Roman"/>
              </a:rPr>
              <a:t> </a:t>
            </a:r>
            <a:r>
              <a:rPr sz="1634" i="1" dirty="0">
                <a:latin typeface="Times New Roman"/>
                <a:cs typeface="Times New Roman"/>
              </a:rPr>
              <a:t>C </a:t>
            </a:r>
            <a:r>
              <a:rPr sz="1634" spc="-5" dirty="0">
                <a:latin typeface="Times New Roman"/>
                <a:cs typeface="Times New Roman"/>
              </a:rPr>
              <a:t>(offline </a:t>
            </a:r>
            <a:r>
              <a:rPr sz="1634" dirty="0">
                <a:latin typeface="Times New Roman"/>
                <a:cs typeface="Times New Roman"/>
              </a:rPr>
              <a:t>vs.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online,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i.e.,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eager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vs. </a:t>
            </a:r>
            <a:r>
              <a:rPr sz="1634" spc="-5" dirty="0">
                <a:latin typeface="Times New Roman"/>
                <a:cs typeface="Times New Roman"/>
              </a:rPr>
              <a:t>lazy),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availability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of a</a:t>
            </a:r>
            <a:r>
              <a:rPr sz="1634" spc="-5" dirty="0">
                <a:latin typeface="Times New Roman"/>
                <a:cs typeface="Times New Roman"/>
              </a:rPr>
              <a:t> tutor </a:t>
            </a:r>
            <a:r>
              <a:rPr sz="1634" spc="-39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(reinforcement</a:t>
            </a:r>
            <a:r>
              <a:rPr sz="1634" spc="-9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learning).</a:t>
            </a:r>
            <a:endParaRPr sz="1634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8670" y="5581915"/>
            <a:ext cx="5870794" cy="270624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322743" indent="-311216">
              <a:spcBef>
                <a:spcPts val="95"/>
              </a:spcBef>
              <a:buChar char="•"/>
              <a:tabLst>
                <a:tab pos="322166" algn="l"/>
                <a:tab pos="322743" algn="l"/>
              </a:tabLst>
            </a:pPr>
            <a:r>
              <a:rPr sz="1634" spc="-5" dirty="0">
                <a:latin typeface="Times New Roman"/>
                <a:cs typeface="Times New Roman"/>
              </a:rPr>
              <a:t>The learned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i="1" spc="-14" dirty="0">
                <a:latin typeface="Times New Roman"/>
                <a:cs typeface="Times New Roman"/>
              </a:rPr>
              <a:t>V</a:t>
            </a:r>
            <a:r>
              <a:rPr sz="1679" spc="-14" dirty="0">
                <a:latin typeface="MS PGothic"/>
                <a:cs typeface="MS PGothic"/>
              </a:rPr>
              <a:t>’</a:t>
            </a:r>
            <a:r>
              <a:rPr sz="1679" spc="-100" dirty="0">
                <a:latin typeface="MS PGothic"/>
                <a:cs typeface="MS PGothic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is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then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used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to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solve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new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instances</a:t>
            </a:r>
            <a:r>
              <a:rPr sz="1634" spc="5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Times New Roman"/>
                <a:cs typeface="Times New Roman"/>
              </a:rPr>
              <a:t>of </a:t>
            </a:r>
            <a:r>
              <a:rPr sz="1634" spc="-5" dirty="0">
                <a:latin typeface="Times New Roman"/>
                <a:cs typeface="Times New Roman"/>
              </a:rPr>
              <a:t>the</a:t>
            </a:r>
            <a:r>
              <a:rPr sz="1634" dirty="0">
                <a:latin typeface="Times New Roman"/>
                <a:cs typeface="Times New Roman"/>
              </a:rPr>
              <a:t> </a:t>
            </a:r>
            <a:r>
              <a:rPr sz="1634" spc="-5" dirty="0">
                <a:latin typeface="Times New Roman"/>
                <a:cs typeface="Times New Roman"/>
              </a:rPr>
              <a:t>problem.</a:t>
            </a:r>
            <a:endParaRPr sz="1634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01610" y="2842508"/>
            <a:ext cx="1479945" cy="469687"/>
            <a:chOff x="1055659" y="3132022"/>
            <a:chExt cx="1630680" cy="517525"/>
          </a:xfrm>
        </p:grpSpPr>
        <p:sp>
          <p:nvSpPr>
            <p:cNvPr id="11" name="object 11"/>
            <p:cNvSpPr/>
            <p:nvPr/>
          </p:nvSpPr>
          <p:spPr>
            <a:xfrm>
              <a:off x="1060421" y="3136784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1536169" y="0"/>
                  </a:moveTo>
                  <a:lnTo>
                    <a:pt x="84667" y="0"/>
                  </a:lnTo>
                  <a:lnTo>
                    <a:pt x="51710" y="6653"/>
                  </a:lnTo>
                  <a:lnTo>
                    <a:pt x="24798" y="24798"/>
                  </a:lnTo>
                  <a:lnTo>
                    <a:pt x="6653" y="51710"/>
                  </a:lnTo>
                  <a:lnTo>
                    <a:pt x="0" y="84667"/>
                  </a:lnTo>
                  <a:lnTo>
                    <a:pt x="0" y="423332"/>
                  </a:lnTo>
                  <a:lnTo>
                    <a:pt x="6653" y="456289"/>
                  </a:lnTo>
                  <a:lnTo>
                    <a:pt x="24798" y="483201"/>
                  </a:lnTo>
                  <a:lnTo>
                    <a:pt x="51710" y="501346"/>
                  </a:lnTo>
                  <a:lnTo>
                    <a:pt x="84667" y="508000"/>
                  </a:lnTo>
                  <a:lnTo>
                    <a:pt x="1536169" y="508000"/>
                  </a:lnTo>
                  <a:lnTo>
                    <a:pt x="1569125" y="501346"/>
                  </a:lnTo>
                  <a:lnTo>
                    <a:pt x="1596038" y="483201"/>
                  </a:lnTo>
                  <a:lnTo>
                    <a:pt x="1614183" y="456289"/>
                  </a:lnTo>
                  <a:lnTo>
                    <a:pt x="1620836" y="423332"/>
                  </a:lnTo>
                  <a:lnTo>
                    <a:pt x="1620836" y="84667"/>
                  </a:lnTo>
                  <a:lnTo>
                    <a:pt x="1614183" y="51710"/>
                  </a:lnTo>
                  <a:lnTo>
                    <a:pt x="1596038" y="24798"/>
                  </a:lnTo>
                  <a:lnTo>
                    <a:pt x="1569125" y="6653"/>
                  </a:lnTo>
                  <a:lnTo>
                    <a:pt x="153616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0421" y="3136784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0" y="84666"/>
                  </a:moveTo>
                  <a:lnTo>
                    <a:pt x="6653" y="51710"/>
                  </a:lnTo>
                  <a:lnTo>
                    <a:pt x="24798" y="24798"/>
                  </a:lnTo>
                  <a:lnTo>
                    <a:pt x="51710" y="6653"/>
                  </a:lnTo>
                  <a:lnTo>
                    <a:pt x="84667" y="0"/>
                  </a:lnTo>
                  <a:lnTo>
                    <a:pt x="1536169" y="0"/>
                  </a:lnTo>
                  <a:lnTo>
                    <a:pt x="1569125" y="6653"/>
                  </a:lnTo>
                  <a:lnTo>
                    <a:pt x="1596038" y="24798"/>
                  </a:lnTo>
                  <a:lnTo>
                    <a:pt x="1614182" y="51710"/>
                  </a:lnTo>
                  <a:lnTo>
                    <a:pt x="1620836" y="84666"/>
                  </a:lnTo>
                  <a:lnTo>
                    <a:pt x="1620836" y="423332"/>
                  </a:lnTo>
                  <a:lnTo>
                    <a:pt x="1614182" y="456289"/>
                  </a:lnTo>
                  <a:lnTo>
                    <a:pt x="1596038" y="483201"/>
                  </a:lnTo>
                  <a:lnTo>
                    <a:pt x="1569125" y="501346"/>
                  </a:lnTo>
                  <a:lnTo>
                    <a:pt x="1536169" y="507999"/>
                  </a:lnTo>
                  <a:lnTo>
                    <a:pt x="84667" y="507999"/>
                  </a:lnTo>
                  <a:lnTo>
                    <a:pt x="51710" y="501346"/>
                  </a:lnTo>
                  <a:lnTo>
                    <a:pt x="24798" y="483201"/>
                  </a:lnTo>
                  <a:lnTo>
                    <a:pt x="6653" y="456289"/>
                  </a:lnTo>
                  <a:lnTo>
                    <a:pt x="0" y="423332"/>
                  </a:lnTo>
                  <a:lnTo>
                    <a:pt x="0" y="8466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44841" y="2790697"/>
            <a:ext cx="1375058" cy="48163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47258" marR="4611" indent="-36309">
              <a:lnSpc>
                <a:spcPct val="109000"/>
              </a:lnSpc>
              <a:spcBef>
                <a:spcPts val="91"/>
              </a:spcBef>
            </a:pPr>
            <a:r>
              <a:rPr sz="1452" spc="-5" dirty="0">
                <a:latin typeface="Times New Roman"/>
                <a:cs typeface="Times New Roman"/>
              </a:rPr>
              <a:t>Determine type </a:t>
            </a:r>
            <a:r>
              <a:rPr sz="1452" dirty="0">
                <a:latin typeface="Times New Roman"/>
                <a:cs typeface="Times New Roman"/>
              </a:rPr>
              <a:t>of </a:t>
            </a:r>
            <a:r>
              <a:rPr sz="1452" spc="-349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training</a:t>
            </a:r>
            <a:r>
              <a:rPr sz="1452" spc="-54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examples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01610" y="3528308"/>
            <a:ext cx="1479945" cy="469687"/>
            <a:chOff x="1055659" y="3887672"/>
            <a:chExt cx="1630680" cy="517525"/>
          </a:xfrm>
        </p:grpSpPr>
        <p:sp>
          <p:nvSpPr>
            <p:cNvPr id="15" name="object 15"/>
            <p:cNvSpPr/>
            <p:nvPr/>
          </p:nvSpPr>
          <p:spPr>
            <a:xfrm>
              <a:off x="1060421" y="3892434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1536169" y="0"/>
                  </a:moveTo>
                  <a:lnTo>
                    <a:pt x="84667" y="0"/>
                  </a:lnTo>
                  <a:lnTo>
                    <a:pt x="51710" y="6653"/>
                  </a:lnTo>
                  <a:lnTo>
                    <a:pt x="24798" y="24798"/>
                  </a:lnTo>
                  <a:lnTo>
                    <a:pt x="6653" y="51710"/>
                  </a:lnTo>
                  <a:lnTo>
                    <a:pt x="0" y="84667"/>
                  </a:lnTo>
                  <a:lnTo>
                    <a:pt x="0" y="423332"/>
                  </a:lnTo>
                  <a:lnTo>
                    <a:pt x="6653" y="456289"/>
                  </a:lnTo>
                  <a:lnTo>
                    <a:pt x="24798" y="483201"/>
                  </a:lnTo>
                  <a:lnTo>
                    <a:pt x="51710" y="501346"/>
                  </a:lnTo>
                  <a:lnTo>
                    <a:pt x="84667" y="508000"/>
                  </a:lnTo>
                  <a:lnTo>
                    <a:pt x="1536169" y="508000"/>
                  </a:lnTo>
                  <a:lnTo>
                    <a:pt x="1569125" y="501346"/>
                  </a:lnTo>
                  <a:lnTo>
                    <a:pt x="1596038" y="483201"/>
                  </a:lnTo>
                  <a:lnTo>
                    <a:pt x="1614183" y="456289"/>
                  </a:lnTo>
                  <a:lnTo>
                    <a:pt x="1620836" y="423332"/>
                  </a:lnTo>
                  <a:lnTo>
                    <a:pt x="1620836" y="84667"/>
                  </a:lnTo>
                  <a:lnTo>
                    <a:pt x="1614183" y="51710"/>
                  </a:lnTo>
                  <a:lnTo>
                    <a:pt x="1596038" y="24798"/>
                  </a:lnTo>
                  <a:lnTo>
                    <a:pt x="1569125" y="6653"/>
                  </a:lnTo>
                  <a:lnTo>
                    <a:pt x="153616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0421" y="3892434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0" y="84666"/>
                  </a:moveTo>
                  <a:lnTo>
                    <a:pt x="6653" y="51710"/>
                  </a:lnTo>
                  <a:lnTo>
                    <a:pt x="24798" y="24798"/>
                  </a:lnTo>
                  <a:lnTo>
                    <a:pt x="51710" y="6653"/>
                  </a:lnTo>
                  <a:lnTo>
                    <a:pt x="84667" y="0"/>
                  </a:lnTo>
                  <a:lnTo>
                    <a:pt x="1536169" y="0"/>
                  </a:lnTo>
                  <a:lnTo>
                    <a:pt x="1569125" y="6653"/>
                  </a:lnTo>
                  <a:lnTo>
                    <a:pt x="1596038" y="24798"/>
                  </a:lnTo>
                  <a:lnTo>
                    <a:pt x="1614182" y="51710"/>
                  </a:lnTo>
                  <a:lnTo>
                    <a:pt x="1620836" y="84666"/>
                  </a:lnTo>
                  <a:lnTo>
                    <a:pt x="1620836" y="423332"/>
                  </a:lnTo>
                  <a:lnTo>
                    <a:pt x="1614182" y="456289"/>
                  </a:lnTo>
                  <a:lnTo>
                    <a:pt x="1596038" y="483201"/>
                  </a:lnTo>
                  <a:lnTo>
                    <a:pt x="1569125" y="501346"/>
                  </a:lnTo>
                  <a:lnTo>
                    <a:pt x="1536169" y="507999"/>
                  </a:lnTo>
                  <a:lnTo>
                    <a:pt x="84667" y="507999"/>
                  </a:lnTo>
                  <a:lnTo>
                    <a:pt x="51710" y="501346"/>
                  </a:lnTo>
                  <a:lnTo>
                    <a:pt x="24798" y="483201"/>
                  </a:lnTo>
                  <a:lnTo>
                    <a:pt x="6653" y="456289"/>
                  </a:lnTo>
                  <a:lnTo>
                    <a:pt x="0" y="423332"/>
                  </a:lnTo>
                  <a:lnTo>
                    <a:pt x="0" y="8466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48801" y="3477940"/>
            <a:ext cx="1190065" cy="48163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indent="194222">
              <a:lnSpc>
                <a:spcPct val="109000"/>
              </a:lnSpc>
              <a:spcBef>
                <a:spcPts val="91"/>
              </a:spcBef>
            </a:pPr>
            <a:r>
              <a:rPr sz="1452" spc="-5" dirty="0">
                <a:latin typeface="Times New Roman"/>
                <a:cs typeface="Times New Roman"/>
              </a:rPr>
              <a:t>Determine </a:t>
            </a:r>
            <a:r>
              <a:rPr sz="1452" dirty="0">
                <a:latin typeface="Times New Roman"/>
                <a:cs typeface="Times New Roman"/>
              </a:rPr>
              <a:t> </a:t>
            </a:r>
            <a:r>
              <a:rPr sz="1452" spc="-27" dirty="0">
                <a:latin typeface="Times New Roman"/>
                <a:cs typeface="Times New Roman"/>
              </a:rPr>
              <a:t>Target</a:t>
            </a:r>
            <a:r>
              <a:rPr sz="1452" spc="-45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Function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01610" y="4227075"/>
            <a:ext cx="1479945" cy="469687"/>
            <a:chOff x="1055659" y="4657610"/>
            <a:chExt cx="1630680" cy="517525"/>
          </a:xfrm>
        </p:grpSpPr>
        <p:sp>
          <p:nvSpPr>
            <p:cNvPr id="19" name="object 19"/>
            <p:cNvSpPr/>
            <p:nvPr/>
          </p:nvSpPr>
          <p:spPr>
            <a:xfrm>
              <a:off x="1060421" y="4662373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1536170" y="0"/>
                  </a:moveTo>
                  <a:lnTo>
                    <a:pt x="84667" y="0"/>
                  </a:lnTo>
                  <a:lnTo>
                    <a:pt x="51710" y="6653"/>
                  </a:lnTo>
                  <a:lnTo>
                    <a:pt x="24798" y="24797"/>
                  </a:lnTo>
                  <a:lnTo>
                    <a:pt x="6653" y="51709"/>
                  </a:lnTo>
                  <a:lnTo>
                    <a:pt x="0" y="84665"/>
                  </a:lnTo>
                  <a:lnTo>
                    <a:pt x="0" y="423331"/>
                  </a:lnTo>
                  <a:lnTo>
                    <a:pt x="6653" y="456288"/>
                  </a:lnTo>
                  <a:lnTo>
                    <a:pt x="24798" y="483201"/>
                  </a:lnTo>
                  <a:lnTo>
                    <a:pt x="51710" y="501346"/>
                  </a:lnTo>
                  <a:lnTo>
                    <a:pt x="84667" y="508000"/>
                  </a:lnTo>
                  <a:lnTo>
                    <a:pt x="1536170" y="508000"/>
                  </a:lnTo>
                  <a:lnTo>
                    <a:pt x="1569127" y="501346"/>
                  </a:lnTo>
                  <a:lnTo>
                    <a:pt x="1596039" y="483201"/>
                  </a:lnTo>
                  <a:lnTo>
                    <a:pt x="1614184" y="456288"/>
                  </a:lnTo>
                  <a:lnTo>
                    <a:pt x="1620838" y="423331"/>
                  </a:lnTo>
                  <a:lnTo>
                    <a:pt x="1620838" y="84665"/>
                  </a:lnTo>
                  <a:lnTo>
                    <a:pt x="1614184" y="51709"/>
                  </a:lnTo>
                  <a:lnTo>
                    <a:pt x="1596039" y="24797"/>
                  </a:lnTo>
                  <a:lnTo>
                    <a:pt x="1569127" y="6653"/>
                  </a:lnTo>
                  <a:lnTo>
                    <a:pt x="153617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60421" y="4662373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0" y="84666"/>
                  </a:moveTo>
                  <a:lnTo>
                    <a:pt x="6653" y="51710"/>
                  </a:lnTo>
                  <a:lnTo>
                    <a:pt x="24798" y="24798"/>
                  </a:lnTo>
                  <a:lnTo>
                    <a:pt x="51710" y="6653"/>
                  </a:lnTo>
                  <a:lnTo>
                    <a:pt x="84667" y="0"/>
                  </a:lnTo>
                  <a:lnTo>
                    <a:pt x="1536170" y="0"/>
                  </a:lnTo>
                  <a:lnTo>
                    <a:pt x="1569126" y="6653"/>
                  </a:lnTo>
                  <a:lnTo>
                    <a:pt x="1596039" y="24798"/>
                  </a:lnTo>
                  <a:lnTo>
                    <a:pt x="1614183" y="51710"/>
                  </a:lnTo>
                  <a:lnTo>
                    <a:pt x="1620837" y="84666"/>
                  </a:lnTo>
                  <a:lnTo>
                    <a:pt x="1620837" y="423332"/>
                  </a:lnTo>
                  <a:lnTo>
                    <a:pt x="1614183" y="456289"/>
                  </a:lnTo>
                  <a:lnTo>
                    <a:pt x="1596039" y="483201"/>
                  </a:lnTo>
                  <a:lnTo>
                    <a:pt x="1569126" y="501346"/>
                  </a:lnTo>
                  <a:lnTo>
                    <a:pt x="1536170" y="507999"/>
                  </a:lnTo>
                  <a:lnTo>
                    <a:pt x="84667" y="507999"/>
                  </a:lnTo>
                  <a:lnTo>
                    <a:pt x="51710" y="501346"/>
                  </a:lnTo>
                  <a:lnTo>
                    <a:pt x="24798" y="483201"/>
                  </a:lnTo>
                  <a:lnTo>
                    <a:pt x="6653" y="456289"/>
                  </a:lnTo>
                  <a:lnTo>
                    <a:pt x="0" y="423332"/>
                  </a:lnTo>
                  <a:lnTo>
                    <a:pt x="0" y="8466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88606" y="4202639"/>
            <a:ext cx="1478792" cy="48163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86152" marR="4611" indent="-175203">
              <a:lnSpc>
                <a:spcPct val="109000"/>
              </a:lnSpc>
              <a:spcBef>
                <a:spcPts val="91"/>
              </a:spcBef>
            </a:pPr>
            <a:r>
              <a:rPr sz="1452" dirty="0">
                <a:latin typeface="Times New Roman"/>
                <a:cs typeface="Times New Roman"/>
              </a:rPr>
              <a:t>Choose</a:t>
            </a:r>
            <a:r>
              <a:rPr sz="1452" spc="-59" dirty="0">
                <a:latin typeface="Times New Roman"/>
                <a:cs typeface="Times New Roman"/>
              </a:rPr>
              <a:t> </a:t>
            </a:r>
            <a:r>
              <a:rPr sz="1452" spc="-27" dirty="0">
                <a:latin typeface="Times New Roman"/>
                <a:cs typeface="Times New Roman"/>
              </a:rPr>
              <a:t>Target</a:t>
            </a:r>
            <a:r>
              <a:rPr sz="1452" spc="-41" dirty="0">
                <a:latin typeface="Times New Roman"/>
                <a:cs typeface="Times New Roman"/>
              </a:rPr>
              <a:t> </a:t>
            </a:r>
            <a:r>
              <a:rPr sz="1452" dirty="0">
                <a:latin typeface="Times New Roman"/>
                <a:cs typeface="Times New Roman"/>
              </a:rPr>
              <a:t>F-on </a:t>
            </a:r>
            <a:r>
              <a:rPr sz="1452" spc="-349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Representation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01610" y="4907112"/>
            <a:ext cx="1479945" cy="469687"/>
            <a:chOff x="1055659" y="5406910"/>
            <a:chExt cx="1630680" cy="517525"/>
          </a:xfrm>
        </p:grpSpPr>
        <p:sp>
          <p:nvSpPr>
            <p:cNvPr id="23" name="object 23"/>
            <p:cNvSpPr/>
            <p:nvPr/>
          </p:nvSpPr>
          <p:spPr>
            <a:xfrm>
              <a:off x="1060421" y="5411673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1536170" y="0"/>
                  </a:moveTo>
                  <a:lnTo>
                    <a:pt x="84667" y="0"/>
                  </a:lnTo>
                  <a:lnTo>
                    <a:pt x="51710" y="6653"/>
                  </a:lnTo>
                  <a:lnTo>
                    <a:pt x="24798" y="24798"/>
                  </a:lnTo>
                  <a:lnTo>
                    <a:pt x="6653" y="51710"/>
                  </a:lnTo>
                  <a:lnTo>
                    <a:pt x="0" y="84667"/>
                  </a:lnTo>
                  <a:lnTo>
                    <a:pt x="0" y="423332"/>
                  </a:lnTo>
                  <a:lnTo>
                    <a:pt x="6653" y="456289"/>
                  </a:lnTo>
                  <a:lnTo>
                    <a:pt x="24798" y="483201"/>
                  </a:lnTo>
                  <a:lnTo>
                    <a:pt x="51710" y="501346"/>
                  </a:lnTo>
                  <a:lnTo>
                    <a:pt x="84667" y="508000"/>
                  </a:lnTo>
                  <a:lnTo>
                    <a:pt x="1536170" y="508000"/>
                  </a:lnTo>
                  <a:lnTo>
                    <a:pt x="1569127" y="501346"/>
                  </a:lnTo>
                  <a:lnTo>
                    <a:pt x="1596039" y="483201"/>
                  </a:lnTo>
                  <a:lnTo>
                    <a:pt x="1614184" y="456289"/>
                  </a:lnTo>
                  <a:lnTo>
                    <a:pt x="1620838" y="423332"/>
                  </a:lnTo>
                  <a:lnTo>
                    <a:pt x="1620838" y="84667"/>
                  </a:lnTo>
                  <a:lnTo>
                    <a:pt x="1614184" y="51710"/>
                  </a:lnTo>
                  <a:lnTo>
                    <a:pt x="1596039" y="24798"/>
                  </a:lnTo>
                  <a:lnTo>
                    <a:pt x="1569127" y="6653"/>
                  </a:lnTo>
                  <a:lnTo>
                    <a:pt x="153617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0421" y="5411673"/>
              <a:ext cx="1621155" cy="508000"/>
            </a:xfrm>
            <a:custGeom>
              <a:avLst/>
              <a:gdLst/>
              <a:ahLst/>
              <a:cxnLst/>
              <a:rect l="l" t="t" r="r" b="b"/>
              <a:pathLst>
                <a:path w="1621155" h="508000">
                  <a:moveTo>
                    <a:pt x="0" y="84666"/>
                  </a:moveTo>
                  <a:lnTo>
                    <a:pt x="6653" y="51710"/>
                  </a:lnTo>
                  <a:lnTo>
                    <a:pt x="24798" y="24798"/>
                  </a:lnTo>
                  <a:lnTo>
                    <a:pt x="51710" y="6653"/>
                  </a:lnTo>
                  <a:lnTo>
                    <a:pt x="84667" y="0"/>
                  </a:lnTo>
                  <a:lnTo>
                    <a:pt x="1536170" y="0"/>
                  </a:lnTo>
                  <a:lnTo>
                    <a:pt x="1569126" y="6653"/>
                  </a:lnTo>
                  <a:lnTo>
                    <a:pt x="1596039" y="24798"/>
                  </a:lnTo>
                  <a:lnTo>
                    <a:pt x="1614183" y="51710"/>
                  </a:lnTo>
                  <a:lnTo>
                    <a:pt x="1620837" y="84666"/>
                  </a:lnTo>
                  <a:lnTo>
                    <a:pt x="1620837" y="423332"/>
                  </a:lnTo>
                  <a:lnTo>
                    <a:pt x="1614183" y="456289"/>
                  </a:lnTo>
                  <a:lnTo>
                    <a:pt x="1596039" y="483201"/>
                  </a:lnTo>
                  <a:lnTo>
                    <a:pt x="1569126" y="501346"/>
                  </a:lnTo>
                  <a:lnTo>
                    <a:pt x="1536170" y="507999"/>
                  </a:lnTo>
                  <a:lnTo>
                    <a:pt x="84667" y="507999"/>
                  </a:lnTo>
                  <a:lnTo>
                    <a:pt x="51710" y="501346"/>
                  </a:lnTo>
                  <a:lnTo>
                    <a:pt x="24798" y="483201"/>
                  </a:lnTo>
                  <a:lnTo>
                    <a:pt x="6653" y="456289"/>
                  </a:lnTo>
                  <a:lnTo>
                    <a:pt x="0" y="423332"/>
                  </a:lnTo>
                  <a:lnTo>
                    <a:pt x="0" y="8466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83876" y="4882676"/>
            <a:ext cx="1288036" cy="48163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259347" marR="4611" indent="-248397">
              <a:lnSpc>
                <a:spcPct val="109000"/>
              </a:lnSpc>
              <a:spcBef>
                <a:spcPts val="91"/>
              </a:spcBef>
            </a:pPr>
            <a:r>
              <a:rPr sz="1452" dirty="0">
                <a:latin typeface="Times New Roman"/>
                <a:cs typeface="Times New Roman"/>
              </a:rPr>
              <a:t>Choose</a:t>
            </a:r>
            <a:r>
              <a:rPr sz="1452" spc="-73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Learning </a:t>
            </a:r>
            <a:r>
              <a:rPr sz="1452" spc="-349" dirty="0">
                <a:latin typeface="Times New Roman"/>
                <a:cs typeface="Times New Roman"/>
              </a:rPr>
              <a:t> </a:t>
            </a:r>
            <a:r>
              <a:rPr sz="1452" spc="-5" dirty="0">
                <a:latin typeface="Times New Roman"/>
                <a:cs typeface="Times New Roman"/>
              </a:rPr>
              <a:t>Algorithm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38804" y="1882965"/>
            <a:ext cx="1642462" cy="3318349"/>
            <a:chOff x="876271" y="2074748"/>
            <a:chExt cx="1809750" cy="3656329"/>
          </a:xfrm>
        </p:grpSpPr>
        <p:sp>
          <p:nvSpPr>
            <p:cNvPr id="27" name="object 27"/>
            <p:cNvSpPr/>
            <p:nvPr/>
          </p:nvSpPr>
          <p:spPr>
            <a:xfrm>
              <a:off x="1852583" y="3644784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2222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8" name="object 28"/>
            <p:cNvSpPr/>
            <p:nvPr/>
          </p:nvSpPr>
          <p:spPr>
            <a:xfrm>
              <a:off x="1814483" y="38162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9" name="object 29"/>
            <p:cNvSpPr/>
            <p:nvPr/>
          </p:nvSpPr>
          <p:spPr>
            <a:xfrm>
              <a:off x="1852583" y="4400434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222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0" name="object 30"/>
            <p:cNvSpPr/>
            <p:nvPr/>
          </p:nvSpPr>
          <p:spPr>
            <a:xfrm>
              <a:off x="1814483" y="45718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1" name="object 31"/>
            <p:cNvSpPr/>
            <p:nvPr/>
          </p:nvSpPr>
          <p:spPr>
            <a:xfrm>
              <a:off x="1852583" y="5157672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2222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2" name="object 32"/>
            <p:cNvSpPr/>
            <p:nvPr/>
          </p:nvSpPr>
          <p:spPr>
            <a:xfrm>
              <a:off x="1814483" y="532912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3" name="object 33"/>
            <p:cNvSpPr/>
            <p:nvPr/>
          </p:nvSpPr>
          <p:spPr>
            <a:xfrm>
              <a:off x="881033" y="3387609"/>
              <a:ext cx="179705" cy="2305050"/>
            </a:xfrm>
            <a:custGeom>
              <a:avLst/>
              <a:gdLst/>
              <a:ahLst/>
              <a:cxnLst/>
              <a:rect l="l" t="t" r="r" b="b"/>
              <a:pathLst>
                <a:path w="179705" h="2305050">
                  <a:moveTo>
                    <a:pt x="0" y="0"/>
                  </a:moveTo>
                  <a:lnTo>
                    <a:pt x="179387" y="1"/>
                  </a:lnTo>
                </a:path>
                <a:path w="179705" h="2305050">
                  <a:moveTo>
                    <a:pt x="0" y="0"/>
                  </a:moveTo>
                  <a:lnTo>
                    <a:pt x="0" y="23050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4" name="object 34"/>
            <p:cNvSpPr/>
            <p:nvPr/>
          </p:nvSpPr>
          <p:spPr>
            <a:xfrm>
              <a:off x="881033" y="569265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8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5" name="object 35"/>
            <p:cNvSpPr/>
            <p:nvPr/>
          </p:nvSpPr>
          <p:spPr>
            <a:xfrm>
              <a:off x="984221" y="565455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6" name="object 36"/>
            <p:cNvSpPr/>
            <p:nvPr/>
          </p:nvSpPr>
          <p:spPr>
            <a:xfrm>
              <a:off x="988983" y="2079510"/>
              <a:ext cx="1692275" cy="906780"/>
            </a:xfrm>
            <a:custGeom>
              <a:avLst/>
              <a:gdLst/>
              <a:ahLst/>
              <a:cxnLst/>
              <a:rect l="l" t="t" r="r" b="b"/>
              <a:pathLst>
                <a:path w="1692275" h="906780">
                  <a:moveTo>
                    <a:pt x="846137" y="0"/>
                  </a:moveTo>
                  <a:lnTo>
                    <a:pt x="0" y="453231"/>
                  </a:lnTo>
                  <a:lnTo>
                    <a:pt x="846137" y="906462"/>
                  </a:lnTo>
                  <a:lnTo>
                    <a:pt x="1692274" y="453231"/>
                  </a:lnTo>
                  <a:lnTo>
                    <a:pt x="846137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37" name="object 37"/>
            <p:cNvSpPr/>
            <p:nvPr/>
          </p:nvSpPr>
          <p:spPr>
            <a:xfrm>
              <a:off x="988983" y="2079510"/>
              <a:ext cx="1692275" cy="906780"/>
            </a:xfrm>
            <a:custGeom>
              <a:avLst/>
              <a:gdLst/>
              <a:ahLst/>
              <a:cxnLst/>
              <a:rect l="l" t="t" r="r" b="b"/>
              <a:pathLst>
                <a:path w="1692275" h="906780">
                  <a:moveTo>
                    <a:pt x="0" y="453231"/>
                  </a:moveTo>
                  <a:lnTo>
                    <a:pt x="846137" y="0"/>
                  </a:lnTo>
                  <a:lnTo>
                    <a:pt x="1692274" y="453231"/>
                  </a:lnTo>
                  <a:lnTo>
                    <a:pt x="846137" y="906462"/>
                  </a:lnTo>
                  <a:lnTo>
                    <a:pt x="0" y="45323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514577" y="2034302"/>
            <a:ext cx="858691" cy="48163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75499" marR="4611" indent="-64549">
              <a:lnSpc>
                <a:spcPct val="109000"/>
              </a:lnSpc>
              <a:spcBef>
                <a:spcPts val="91"/>
              </a:spcBef>
            </a:pPr>
            <a:r>
              <a:rPr sz="1452" spc="-118" dirty="0">
                <a:latin typeface="Times New Roman"/>
                <a:cs typeface="Times New Roman"/>
              </a:rPr>
              <a:t>W</a:t>
            </a:r>
            <a:r>
              <a:rPr sz="1452" spc="-5" dirty="0">
                <a:latin typeface="Times New Roman"/>
                <a:cs typeface="Times New Roman"/>
              </a:rPr>
              <a:t>ell</a:t>
            </a:r>
            <a:r>
              <a:rPr sz="1452" dirty="0">
                <a:latin typeface="Times New Roman"/>
                <a:cs typeface="Times New Roman"/>
              </a:rPr>
              <a:t>-pos</a:t>
            </a:r>
            <a:r>
              <a:rPr sz="1452" spc="-5" dirty="0">
                <a:latin typeface="Times New Roman"/>
                <a:cs typeface="Times New Roman"/>
              </a:rPr>
              <a:t>e</a:t>
            </a:r>
            <a:r>
              <a:rPr sz="1452" dirty="0">
                <a:latin typeface="Times New Roman"/>
                <a:cs typeface="Times New Roman"/>
              </a:rPr>
              <a:t>d  </a:t>
            </a:r>
            <a:r>
              <a:rPr sz="1452" spc="-5" dirty="0">
                <a:latin typeface="Times New Roman"/>
                <a:cs typeface="Times New Roman"/>
              </a:rPr>
              <a:t>Problem?</a:t>
            </a:r>
            <a:endParaRPr sz="1452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7449" y="2282054"/>
            <a:ext cx="1796911" cy="2232020"/>
            <a:chOff x="885796" y="2514485"/>
            <a:chExt cx="1979930" cy="2459355"/>
          </a:xfrm>
        </p:grpSpPr>
        <p:sp>
          <p:nvSpPr>
            <p:cNvPr id="40" name="object 40"/>
            <p:cNvSpPr/>
            <p:nvPr/>
          </p:nvSpPr>
          <p:spPr>
            <a:xfrm>
              <a:off x="2681257" y="2519248"/>
              <a:ext cx="179705" cy="1619250"/>
            </a:xfrm>
            <a:custGeom>
              <a:avLst/>
              <a:gdLst/>
              <a:ahLst/>
              <a:cxnLst/>
              <a:rect l="l" t="t" r="r" b="b"/>
              <a:pathLst>
                <a:path w="179705" h="1619250">
                  <a:moveTo>
                    <a:pt x="179387" y="0"/>
                  </a:moveTo>
                  <a:lnTo>
                    <a:pt x="0" y="1"/>
                  </a:lnTo>
                </a:path>
                <a:path w="179705" h="1619250">
                  <a:moveTo>
                    <a:pt x="179387" y="0"/>
                  </a:moveTo>
                  <a:lnTo>
                    <a:pt x="179386" y="16192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41" name="object 41"/>
            <p:cNvSpPr/>
            <p:nvPr/>
          </p:nvSpPr>
          <p:spPr>
            <a:xfrm>
              <a:off x="2706657" y="4138498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153987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42" name="object 42"/>
            <p:cNvSpPr/>
            <p:nvPr/>
          </p:nvSpPr>
          <p:spPr>
            <a:xfrm>
              <a:off x="2681258" y="410039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43" name="object 43"/>
            <p:cNvSpPr/>
            <p:nvPr/>
          </p:nvSpPr>
          <p:spPr>
            <a:xfrm>
              <a:off x="885796" y="4935423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>
                  <a:moveTo>
                    <a:pt x="0" y="0"/>
                  </a:moveTo>
                  <a:lnTo>
                    <a:pt x="15398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44" name="object 44"/>
            <p:cNvSpPr/>
            <p:nvPr/>
          </p:nvSpPr>
          <p:spPr>
            <a:xfrm>
              <a:off x="988984" y="489732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44F47F8-ECF5-7381-2BAF-D78744DD1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Machine Learning? </a:t>
            </a:r>
            <a:endParaRPr lang="en-US" altLang="en-US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0B132556-AE29-40DF-515C-DB83B19904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143001"/>
            <a:ext cx="8229600" cy="4983163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2400" i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Aspect of AI: creates knowledge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en-US" altLang="en-US" sz="24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Definition: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“changes in [a] system that ... enable [it] to do the same task or tasks drawn from the same population more efficiently and more effectively </a:t>
            </a:r>
            <a:r>
              <a:rPr lang="en-US" altLang="en-US" sz="2400" u="sng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next time</a:t>
            </a:r>
            <a:r>
              <a:rPr lang="en-US" altLang="en-US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.'' (Simon 1983) </a:t>
            </a:r>
            <a:endParaRPr lang="en-US" altLang="en-US" sz="240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There are two ways that a system can improve: </a:t>
            </a:r>
            <a:endParaRPr lang="en-US" altLang="en-US" sz="240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1. By acquiring new knowledge </a:t>
            </a:r>
            <a:endParaRPr lang="en-US" altLang="en-US" sz="240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acquiring new facts </a:t>
            </a:r>
            <a:endParaRPr lang="en-US" altLang="en-US" sz="200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acquiring new skills </a:t>
            </a:r>
            <a:endParaRPr lang="en-US" altLang="en-US" sz="200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2. By adapting its behavior </a:t>
            </a:r>
            <a:endParaRPr lang="en-US" altLang="en-US" sz="240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problems more accurately </a:t>
            </a:r>
            <a:endParaRPr lang="en-US" altLang="en-US" sz="200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problems more efficiently </a:t>
            </a:r>
            <a:endParaRPr lang="en-US" altLang="en-US" sz="200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CC9DFA2-C095-DD67-B57F-E7781FA2D6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549275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2800" dirty="0">
                <a:ea typeface="굴림" panose="020B0600000101010101" pitchFamily="34" charset="-127"/>
                <a:cs typeface="+mn-cs"/>
              </a:rPr>
              <a:t> Examples of Well-posed Learning Problems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46676D3-5845-1173-E5FB-944735FDF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6575" y="1125538"/>
            <a:ext cx="5365750" cy="554196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Automation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         -the ability of computer to </a:t>
            </a:r>
            <a:r>
              <a:rPr lang="en-US" altLang="ko-KR" sz="2000" b="1" dirty="0">
                <a:solidFill>
                  <a:srgbClr val="3C8C93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automatically learn</a:t>
            </a:r>
            <a:r>
              <a:rPr lang="en-US" altLang="ko-KR" sz="1800" dirty="0">
                <a:solidFill>
                  <a:srgbClr val="3C8C93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and</a:t>
            </a:r>
            <a:r>
              <a:rPr lang="en-US" altLang="ko-KR" sz="1800" dirty="0">
                <a:solidFill>
                  <a:srgbClr val="3C8C93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rgbClr val="3C8C93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improve</a:t>
            </a:r>
            <a:r>
              <a:rPr lang="en-US" altLang="ko-KR" sz="1800" dirty="0">
                <a:solidFill>
                  <a:srgbClr val="3C8C93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from  </a:t>
            </a:r>
            <a:r>
              <a:rPr lang="en-US" altLang="ko-KR" sz="2000" b="1" dirty="0">
                <a:solidFill>
                  <a:srgbClr val="00B0F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experience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without being </a:t>
            </a:r>
            <a:r>
              <a:rPr lang="en-US" altLang="ko-KR" sz="2000" b="1" dirty="0">
                <a:solidFill>
                  <a:srgbClr val="00B0F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explicitly programmed.</a:t>
            </a:r>
            <a:endParaRPr lang="en-US" altLang="en-US" sz="2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en-US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altLang="en-US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 checkers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to </a:t>
            </a:r>
            <a:r>
              <a:rPr lang="en-US" altLang="en-US" sz="1800" b="1" dirty="0">
                <a:solidFill>
                  <a:srgbClr val="3C8C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its automation.</a:t>
            </a:r>
            <a:r>
              <a:rPr lang="en-US" altLang="en-US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      =</a:t>
            </a:r>
            <a:r>
              <a:rPr lang="en-US" altLang="en-US"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games </a:t>
            </a:r>
            <a:r>
              <a:rPr lang="en-US" altLang="en-US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against itself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 = </a:t>
            </a:r>
            <a:r>
              <a:rPr lang="en-US" altLang="en-US" sz="1800" b="1" dirty="0">
                <a:solidFill>
                  <a:srgbClr val="3C8C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sz="1800" dirty="0">
                <a:solidFill>
                  <a:srgbClr val="3C8C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 dirty="0">
                <a:solidFill>
                  <a:srgbClr val="3C8C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lost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(percentage).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NLP-based word recognizer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to </a:t>
            </a:r>
            <a:r>
              <a:rPr lang="en-US" altLang="en-US" sz="2000" b="1" dirty="0">
                <a:solidFill>
                  <a:srgbClr val="3C8C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spoken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words.</a:t>
            </a: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- </a:t>
            </a:r>
            <a:r>
              <a:rPr lang="en-US" altLang="en-US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  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 data,</a:t>
            </a: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-</a:t>
            </a:r>
            <a:r>
              <a:rPr lang="en-US" altLang="en-US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percentage of </a:t>
            </a:r>
            <a:r>
              <a:rPr lang="en-US" altLang="en-US" sz="1800" dirty="0">
                <a:solidFill>
                  <a:srgbClr val="3C8C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 recognize </a:t>
            </a:r>
            <a:r>
              <a:rPr lang="en-US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word.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084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60ACFCE1-58C2-D616-C798-EBFD6A34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1484313"/>
            <a:ext cx="322580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4">
            <a:extLst>
              <a:ext uri="{FF2B5EF4-FFF2-40B4-BE49-F238E27FC236}">
                <a16:creationId xmlns:a16="http://schemas.microsoft.com/office/drawing/2014/main" id="{98C221CA-B03B-C307-29D9-A979E3E6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6" y="4114801"/>
            <a:ext cx="3387725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Footer Placeholder 1">
            <a:extLst>
              <a:ext uri="{FF2B5EF4-FFF2-40B4-BE49-F238E27FC236}">
                <a16:creationId xmlns:a16="http://schemas.microsoft.com/office/drawing/2014/main" id="{31ED87CF-08F4-8C8F-9927-82798F975022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E921677A-C450-B69B-A718-8193DCC2A8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/>
            <a:r>
              <a:rPr lang="en-US" altLang="en-US" sz="2800" dirty="0">
                <a:ea typeface="굴림" panose="020B0600000101010101" pitchFamily="34" charset="-127"/>
              </a:rPr>
              <a:t> Examples of Well-posed Learning Problems       (</a:t>
            </a:r>
            <a:r>
              <a:rPr lang="en-US" altLang="en-US" sz="2800" dirty="0" err="1">
                <a:ea typeface="굴림" panose="020B0600000101010101" pitchFamily="34" charset="-127"/>
              </a:rPr>
              <a:t>Cont</a:t>
            </a:r>
            <a:r>
              <a:rPr lang="en-US" altLang="en-US" sz="2800" dirty="0">
                <a:ea typeface="굴림" panose="020B0600000101010101" pitchFamily="34" charset="-127"/>
              </a:rPr>
              <a:t>…)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400409F-B9B5-14FD-C94B-4F6ADC881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6575" y="836614"/>
            <a:ext cx="5657850" cy="583088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altLang="en-US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Astronomical structures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80000"/>
              </a:lnSpc>
              <a:buFont typeface="Wingdings" pitchFamily="2" charset="2"/>
              <a:buChar char="Ø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Learning to </a:t>
            </a:r>
            <a:r>
              <a:rPr lang="en-US" altLang="en-US" sz="2000" b="1">
                <a:solidFill>
                  <a:srgbClr val="3C8C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classify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en-US" sz="2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astronomical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structures</a:t>
            </a:r>
          </a:p>
          <a:p>
            <a:pPr marL="0" indent="0">
              <a:buNone/>
            </a:pP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     - </a:t>
            </a:r>
            <a:r>
              <a:rPr lang="en-US" altLang="en-US" sz="18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   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= </a:t>
            </a:r>
            <a:r>
              <a:rPr lang="en-US" altLang="ko-KR" sz="180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images,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      - </a:t>
            </a:r>
            <a:r>
              <a:rPr lang="en-US" altLang="en-US" sz="1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= percent of </a:t>
            </a:r>
            <a:r>
              <a:rPr lang="en-US" altLang="ko-KR" sz="1800">
                <a:solidFill>
                  <a:srgbClr val="3C8C93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correct classification. 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en-US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en-US" altLang="ko-KR" b="1" u="sng">
                <a:latin typeface="Times New Roman" panose="02020603050405020304" pitchFamily="18" charset="0"/>
                <a:ea typeface="굴림" panose="020B0600000101010101" pitchFamily="34" charset="-127"/>
              </a:rPr>
              <a:t>Tic-Tac-Toe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Wingdings" pitchFamily="2" charset="2"/>
              <a:buChar char="Ø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Learning to play world-class Tic-Tac-Toe.</a:t>
            </a:r>
          </a:p>
          <a:p>
            <a:pPr marL="0" indent="0">
              <a:buNone/>
            </a:pP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      - </a:t>
            </a:r>
            <a:r>
              <a:rPr lang="en-US" altLang="en-US" sz="18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  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= against itself (million practices),</a:t>
            </a:r>
          </a:p>
          <a:p>
            <a:pPr marL="0" indent="0">
              <a:buNone/>
            </a:pP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      - </a:t>
            </a:r>
            <a:r>
              <a:rPr lang="en-US" altLang="en-US" sz="1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= percent of win.</a:t>
            </a:r>
          </a:p>
          <a:p>
            <a:pPr marL="0" indent="0">
              <a:buNone/>
            </a:pPr>
            <a:endParaRPr lang="en-US" altLang="ko-KR" sz="180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 marL="0" indent="0">
              <a:buNone/>
            </a:pPr>
            <a:endParaRPr lang="en-US" altLang="ko-KR" sz="180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en-US" altLang="ko-KR" b="1" u="sng">
                <a:latin typeface="Times New Roman" panose="02020603050405020304" pitchFamily="18" charset="0"/>
                <a:ea typeface="굴림" panose="020B0600000101010101" pitchFamily="34" charset="-127"/>
              </a:rPr>
              <a:t>Robot driving learning problem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Wingdings" pitchFamily="2" charset="2"/>
              <a:buChar char="Ø"/>
            </a:pPr>
            <a:r>
              <a:rPr lang="en-US" altLang="ko-KR" sz="2000">
                <a:solidFill>
                  <a:srgbClr val="00B0F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Task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34" charset="-127"/>
              </a:rPr>
              <a:t>=</a:t>
            </a:r>
            <a:r>
              <a:rPr lang="en-US" altLang="ko-KR" sz="2000">
                <a:solidFill>
                  <a:srgbClr val="3C8C93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driving</a:t>
            </a:r>
            <a:r>
              <a:rPr lang="en-US" altLang="ko-KR" sz="200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 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34" charset="-127"/>
              </a:rPr>
              <a:t>(on public </a:t>
            </a:r>
            <a:r>
              <a:rPr lang="en-US" altLang="ko-KR" sz="200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highway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34" charset="-127"/>
              </a:rPr>
              <a:t> using sensor).</a:t>
            </a:r>
          </a:p>
          <a:p>
            <a:pPr marL="0" indent="0">
              <a:buNone/>
            </a:pP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      - </a:t>
            </a:r>
            <a:r>
              <a:rPr lang="en-US" altLang="en-US" sz="18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  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= sequence of</a:t>
            </a:r>
            <a:r>
              <a:rPr lang="en-US" altLang="ko-KR" sz="1800" b="1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 images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and </a:t>
            </a:r>
            <a:r>
              <a:rPr lang="en-US" altLang="ko-KR" sz="1800" b="1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steering command</a:t>
            </a:r>
            <a:r>
              <a:rPr lang="en-US" altLang="ko-KR" sz="180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(during drive),</a:t>
            </a:r>
          </a:p>
          <a:p>
            <a:pPr marL="0" indent="0">
              <a:buNone/>
            </a:pP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      - </a:t>
            </a:r>
            <a:r>
              <a:rPr lang="en-US" altLang="en-US" sz="1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= </a:t>
            </a:r>
            <a:r>
              <a:rPr lang="en-US" altLang="ko-KR" sz="1800">
                <a:solidFill>
                  <a:srgbClr val="0070C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average distance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(before </a:t>
            </a:r>
            <a:r>
              <a:rPr lang="en-US" altLang="ko-KR" sz="180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error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34" charset="-127"/>
              </a:rPr>
              <a:t>).</a:t>
            </a:r>
          </a:p>
        </p:txBody>
      </p:sp>
      <p:sp>
        <p:nvSpPr>
          <p:cNvPr id="47108" name="Footer Placeholder 1">
            <a:extLst>
              <a:ext uri="{FF2B5EF4-FFF2-40B4-BE49-F238E27FC236}">
                <a16:creationId xmlns:a16="http://schemas.microsoft.com/office/drawing/2014/main" id="{75F4F4E2-9350-2233-0591-9CFA92BF5164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pic>
        <p:nvPicPr>
          <p:cNvPr id="47109" name="Picture 4" descr="A star in the night sky&#10;&#10;Description automatically generated">
            <a:extLst>
              <a:ext uri="{FF2B5EF4-FFF2-40B4-BE49-F238E27FC236}">
                <a16:creationId xmlns:a16="http://schemas.microsoft.com/office/drawing/2014/main" id="{1533ED07-DA9C-E0CF-A3BC-B8C1D37D0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574675"/>
            <a:ext cx="2927350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1">
            <a:extLst>
              <a:ext uri="{FF2B5EF4-FFF2-40B4-BE49-F238E27FC236}">
                <a16:creationId xmlns:a16="http://schemas.microsoft.com/office/drawing/2014/main" id="{B7F31BC7-E5BD-9288-2B7C-6DDC36478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1" y="2495551"/>
            <a:ext cx="2841625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Picture 4">
            <a:extLst>
              <a:ext uri="{FF2B5EF4-FFF2-40B4-BE49-F238E27FC236}">
                <a16:creationId xmlns:a16="http://schemas.microsoft.com/office/drawing/2014/main" id="{F10E28D0-E5E8-9A1B-A713-7778F290F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1" y="4864101"/>
            <a:ext cx="2841625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300ECCF7-1BDC-E9FE-959A-B288396588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/>
            <a:r>
              <a:rPr lang="en-US" altLang="en-US" sz="2800" dirty="0">
                <a:ea typeface="굴림" panose="020B0600000101010101" pitchFamily="34" charset="-127"/>
              </a:rPr>
              <a:t>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 Learning System</a:t>
            </a:r>
            <a:endParaRPr lang="en-US" altLang="en-US" sz="2800" dirty="0">
              <a:ea typeface="굴림" panose="020B0600000101010101" pitchFamily="34" charset="-127"/>
            </a:endParaRP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213F149A-AD9C-A8C7-DFE1-80628C771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6576" y="1441451"/>
            <a:ext cx="4170363" cy="44624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</a:t>
            </a: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machine learning.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basic </a:t>
            </a: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issues.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endParaRPr lang="en-US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000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US" alt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</a:t>
            </a:r>
            <a:r>
              <a:rPr lang="en-US" alt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program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learn to play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checkers game.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endParaRPr lang="en-US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2" name="Footer Placeholder 1">
            <a:extLst>
              <a:ext uri="{FF2B5EF4-FFF2-40B4-BE49-F238E27FC236}">
                <a16:creationId xmlns:a16="http://schemas.microsoft.com/office/drawing/2014/main" id="{25D5B5A6-69DD-13C7-E0A8-F5BCF67E7209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pic>
        <p:nvPicPr>
          <p:cNvPr id="48133" name="Picture 2" descr="eq7">
            <a:extLst>
              <a:ext uri="{FF2B5EF4-FFF2-40B4-BE49-F238E27FC236}">
                <a16:creationId xmlns:a16="http://schemas.microsoft.com/office/drawing/2014/main" id="{8FBCB2E2-C7D4-2EFC-BA09-8540715A9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4" t="1193" r="6316" b="1007"/>
          <a:stretch>
            <a:fillRect/>
          </a:stretch>
        </p:blipFill>
        <p:spPr bwMode="auto">
          <a:xfrm>
            <a:off x="6383339" y="1052513"/>
            <a:ext cx="4059237" cy="51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4" name="Cloud Callout 7">
            <a:extLst>
              <a:ext uri="{FF2B5EF4-FFF2-40B4-BE49-F238E27FC236}">
                <a16:creationId xmlns:a16="http://schemas.microsoft.com/office/drawing/2014/main" id="{8D680C70-4EFA-3CF5-D465-8002D1C1B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326" y="2060575"/>
            <a:ext cx="1655763" cy="719138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48135" name="Cloud Callout 8">
            <a:extLst>
              <a:ext uri="{FF2B5EF4-FFF2-40B4-BE49-F238E27FC236}">
                <a16:creationId xmlns:a16="http://schemas.microsoft.com/office/drawing/2014/main" id="{216305D9-125C-0A1A-5845-935B8C135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88" y="703264"/>
            <a:ext cx="1655762" cy="720725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48136" name="Cloud Callout 13">
            <a:extLst>
              <a:ext uri="{FF2B5EF4-FFF2-40B4-BE49-F238E27FC236}">
                <a16:creationId xmlns:a16="http://schemas.microsoft.com/office/drawing/2014/main" id="{B1D895CF-02CC-55C7-ACF3-68FF3F9C1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325" y="2952750"/>
            <a:ext cx="1657350" cy="719138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cxnSp>
        <p:nvCxnSpPr>
          <p:cNvPr id="48137" name="Straight Arrow Connector 3">
            <a:extLst>
              <a:ext uri="{FF2B5EF4-FFF2-40B4-BE49-F238E27FC236}">
                <a16:creationId xmlns:a16="http://schemas.microsoft.com/office/drawing/2014/main" id="{B174385F-28CB-0782-A784-748CFD678D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713538" y="1933576"/>
            <a:ext cx="260350" cy="392113"/>
          </a:xfrm>
          <a:prstGeom prst="straightConnector1">
            <a:avLst/>
          </a:prstGeom>
          <a:noFill/>
          <a:ln w="95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138" name="Straight Arrow Connector 13">
            <a:extLst>
              <a:ext uri="{FF2B5EF4-FFF2-40B4-BE49-F238E27FC236}">
                <a16:creationId xmlns:a16="http://schemas.microsoft.com/office/drawing/2014/main" id="{E75CEF0B-2B5F-7481-5357-EF6CDAD4168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843713" y="2095500"/>
            <a:ext cx="1327150" cy="973138"/>
          </a:xfrm>
          <a:prstGeom prst="straightConnector1">
            <a:avLst/>
          </a:prstGeom>
          <a:noFill/>
          <a:ln w="95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139" name="Straight Arrow Connector 14">
            <a:extLst>
              <a:ext uri="{FF2B5EF4-FFF2-40B4-BE49-F238E27FC236}">
                <a16:creationId xmlns:a16="http://schemas.microsoft.com/office/drawing/2014/main" id="{E5F27FCF-831E-AD3C-45E7-BE2BDBCBE9E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409113" y="1423988"/>
            <a:ext cx="215900" cy="349250"/>
          </a:xfrm>
          <a:prstGeom prst="straightConnector1">
            <a:avLst/>
          </a:prstGeom>
          <a:noFill/>
          <a:ln w="95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269AB19-6EF3-DF71-1AF3-A455DCAB2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2800" dirty="0">
                <a:ea typeface="굴림" panose="020B0600000101010101" pitchFamily="34" charset="-127"/>
                <a:cs typeface="+mn-cs"/>
              </a:rPr>
              <a:t> Determine Type of Training Experience 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B212D587-8065-3A8D-D3E6-306C8A140A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8300" y="765175"/>
            <a:ext cx="8921750" cy="59769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Training experience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have significant </a:t>
            </a:r>
            <a:r>
              <a:rPr lang="en-US" altLang="ko-KR" sz="2000" b="1" dirty="0">
                <a:solidFill>
                  <a:srgbClr val="0070C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impact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on </a:t>
            </a:r>
            <a:r>
              <a:rPr lang="en-US" altLang="ko-KR" sz="2000" dirty="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success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or </a:t>
            </a:r>
            <a:r>
              <a:rPr lang="en-US" altLang="ko-KR" sz="2000" dirty="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failure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of learner</a:t>
            </a:r>
          </a:p>
          <a:p>
            <a:pPr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(a) </a:t>
            </a:r>
            <a:r>
              <a:rPr lang="en-US" altLang="ko-KR" sz="2000" u="sng" dirty="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Direct Training</a:t>
            </a:r>
            <a:r>
              <a:rPr lang="en-US" altLang="ko-KR" sz="2000" dirty="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None/>
              <a:defRPr/>
            </a:pP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    - In checker play game; </a:t>
            </a: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training example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consist of </a:t>
            </a: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individual board state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and gives the </a:t>
            </a: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right move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for this state.</a:t>
            </a:r>
          </a:p>
          <a:p>
            <a:pPr>
              <a:buFontTx/>
              <a:buNone/>
              <a:defRPr/>
            </a:pP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    - </a:t>
            </a:r>
            <a:r>
              <a:rPr lang="en-US" altLang="ko-KR" sz="2000" i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e.g.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tables of correct moves.</a:t>
            </a:r>
          </a:p>
          <a:p>
            <a:pPr>
              <a:buFontTx/>
              <a:buNone/>
              <a:defRPr/>
            </a:pPr>
            <a:endParaRPr lang="en-US" altLang="ko-KR" sz="1000" dirty="0">
              <a:latin typeface="Times New Roman" panose="02020603050405020304" pitchFamily="18" charset="0"/>
              <a:ea typeface="굴림" panose="020B0600000101010101" pitchFamily="34" charset="-127"/>
              <a:cs typeface="Times New Roman" panose="02020603050405020304" pitchFamily="18" charset="0"/>
            </a:endParaRPr>
          </a:p>
          <a:p>
            <a:pPr>
              <a:buFontTx/>
              <a:buNone/>
              <a:defRPr/>
            </a:pPr>
            <a:r>
              <a:rPr lang="en-US" altLang="ko-KR" sz="2000" dirty="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(b) </a:t>
            </a:r>
            <a:r>
              <a:rPr lang="en-US" altLang="ko-KR" sz="2000" u="sng" dirty="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Indirect Training</a:t>
            </a:r>
            <a:r>
              <a:rPr lang="en-US" altLang="ko-KR" sz="2000" dirty="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None/>
              <a:defRPr/>
            </a:pP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    - It has only </a:t>
            </a:r>
            <a:r>
              <a:rPr lang="en-US" altLang="ko-KR" sz="2000" b="1" dirty="0">
                <a:solidFill>
                  <a:srgbClr val="0070C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indirect information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consisting of </a:t>
            </a:r>
            <a:r>
              <a:rPr lang="en-US" altLang="ko-KR" sz="2000" b="1" dirty="0">
                <a:solidFill>
                  <a:srgbClr val="0070C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move sequences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and </a:t>
            </a:r>
            <a:r>
              <a:rPr lang="en-US" altLang="ko-KR" sz="2000" b="1" dirty="0">
                <a:solidFill>
                  <a:srgbClr val="0070C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final outcomes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None/>
              <a:defRPr/>
            </a:pP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     - </a:t>
            </a:r>
            <a:r>
              <a:rPr lang="en-US" altLang="ko-KR" sz="2000" i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e.g.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, games against experts or games against self.</a:t>
            </a:r>
          </a:p>
          <a:p>
            <a:pPr>
              <a:buFontTx/>
              <a:buNone/>
              <a:defRPr/>
            </a:pPr>
            <a:endParaRPr lang="en-US" altLang="ko-KR" sz="1000" dirty="0">
              <a:latin typeface="Times New Roman" panose="02020603050405020304" pitchFamily="18" charset="0"/>
              <a:ea typeface="굴림" panose="020B0600000101010101" pitchFamily="34" charset="-127"/>
              <a:cs typeface="Times New Roman" panose="02020603050405020304" pitchFamily="18" charset="0"/>
            </a:endParaRPr>
          </a:p>
          <a:p>
            <a:pPr>
              <a:buFontTx/>
              <a:buNone/>
              <a:defRPr/>
            </a:pPr>
            <a:r>
              <a:rPr lang="en-US" altLang="ko-KR" sz="2000" b="1" u="sng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Impact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: </a:t>
            </a:r>
          </a:p>
          <a:p>
            <a:pPr>
              <a:buFontTx/>
              <a:buAutoNum type="arabicParenBoth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Learner can use these </a:t>
            </a:r>
            <a:r>
              <a:rPr lang="en-US" alt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example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learner 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feel confusing. e.g., “</a:t>
            </a:r>
            <a:r>
              <a:rPr lang="en-US" altLang="en-US" sz="20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King save during next move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>
              <a:buFontTx/>
              <a:buAutoNum type="arabicParenBoth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Learner can use </a:t>
            </a:r>
            <a:r>
              <a:rPr lang="en-US" alt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example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 state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(which has not discovered). e.g., “</a:t>
            </a:r>
            <a:r>
              <a:rPr lang="en-US" altLang="en-US" sz="20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unexpected moves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or “</a:t>
            </a:r>
            <a:r>
              <a:rPr lang="en-US" altLang="en-US" sz="20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surprised moves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>
              <a:buFontTx/>
              <a:buAutoNum type="arabicParenBoth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alt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 how well our training experience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 the distribution of example.</a:t>
            </a:r>
            <a:endParaRPr lang="en-US" alt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  <a:defRPr/>
            </a:pPr>
            <a:endParaRPr lang="en-US" altLang="ko-KR" sz="2000" dirty="0">
              <a:latin typeface="Times New Roman" panose="02020603050405020304" pitchFamily="18" charset="0"/>
              <a:ea typeface="굴림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9156" name="Footer Placeholder 1">
            <a:extLst>
              <a:ext uri="{FF2B5EF4-FFF2-40B4-BE49-F238E27FC236}">
                <a16:creationId xmlns:a16="http://schemas.microsoft.com/office/drawing/2014/main" id="{0083250A-4AFC-F798-A922-054807828A34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152C496-4204-3DF8-1DEF-FA2135B2E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2800" dirty="0">
                <a:ea typeface="굴림" panose="020B0600000101010101" pitchFamily="34" charset="-127"/>
                <a:cs typeface="+mn-cs"/>
              </a:rPr>
              <a:t> Determine Target Function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ADBC524-5E2F-6DF7-B3D9-2CACB31C6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8300" y="765175"/>
            <a:ext cx="8921750" cy="59769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function’s job is to choose the best move from the given moves.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Lets call this function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Move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eaLnBrk="1" hangingPunct="1">
              <a:buFontTx/>
              <a:buNone/>
              <a:defRPr/>
            </a:pPr>
            <a:endParaRPr lang="en-US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  <a:defRPr/>
            </a:pPr>
            <a:r>
              <a:rPr lang="en-US" altLang="en-US" sz="2000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Choose Move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-&gt; M</a:t>
            </a:r>
          </a:p>
          <a:p>
            <a:pPr eaLnBrk="1" hangingPunct="1">
              <a:buFontTx/>
              <a:buNone/>
              <a:defRPr/>
            </a:pPr>
            <a:endParaRPr lang="en-US" altLang="en-US" sz="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take board state as input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lvl="1" eaLnBrk="1" hangingPunct="1"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 the best move (from legal move).</a:t>
            </a:r>
          </a:p>
          <a:p>
            <a:pPr eaLnBrk="1" hangingPunct="1">
              <a:buFontTx/>
              <a:buNone/>
              <a:defRPr/>
            </a:pPr>
            <a:endParaRPr lang="en-US" alt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  <a:defRPr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80" name="Footer Placeholder 1">
            <a:extLst>
              <a:ext uri="{FF2B5EF4-FFF2-40B4-BE49-F238E27FC236}">
                <a16:creationId xmlns:a16="http://schemas.microsoft.com/office/drawing/2014/main" id="{82034E63-A06B-6430-A1CA-5CA64DDDF5FE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pic>
        <p:nvPicPr>
          <p:cNvPr id="50181" name="Picture 1">
            <a:extLst>
              <a:ext uri="{FF2B5EF4-FFF2-40B4-BE49-F238E27FC236}">
                <a16:creationId xmlns:a16="http://schemas.microsoft.com/office/drawing/2014/main" id="{CDCFABF2-086A-4CCC-4462-05CA62E6F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" t="22290" r="4144" b="8716"/>
          <a:stretch>
            <a:fillRect/>
          </a:stretch>
        </p:blipFill>
        <p:spPr bwMode="auto">
          <a:xfrm>
            <a:off x="3462391" y="3517621"/>
            <a:ext cx="5673012" cy="30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916AD3B0-5F48-C582-5094-3E0C20B837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/>
            <a:r>
              <a:rPr lang="en-US" altLang="en-US" sz="2800" dirty="0">
                <a:ea typeface="굴림" panose="020B0600000101010101" pitchFamily="34" charset="-127"/>
              </a:rPr>
              <a:t> Determine Target Function                               (</a:t>
            </a:r>
            <a:r>
              <a:rPr lang="en-US" altLang="en-US" sz="2800" dirty="0" err="1">
                <a:ea typeface="굴림" panose="020B0600000101010101" pitchFamily="34" charset="-127"/>
              </a:rPr>
              <a:t>Cont</a:t>
            </a:r>
            <a:r>
              <a:rPr lang="en-US" altLang="en-US" sz="2800" dirty="0">
                <a:ea typeface="굴림" panose="020B0600000101010101" pitchFamily="34" charset="-127"/>
              </a:rPr>
              <a:t>…)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994E86A-7943-776B-6ABE-FC6E4FE36D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8300" y="765175"/>
            <a:ext cx="8921750" cy="59769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</a:t>
            </a:r>
            <a:r>
              <a:rPr lang="en-US" altLang="en-US" sz="2000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experience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en-US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compute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move.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04" name="Footer Placeholder 1">
            <a:extLst>
              <a:ext uri="{FF2B5EF4-FFF2-40B4-BE49-F238E27FC236}">
                <a16:creationId xmlns:a16="http://schemas.microsoft.com/office/drawing/2014/main" id="{D33E9B22-B30B-D192-9AF5-9D7A1F0A0B9C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pic>
        <p:nvPicPr>
          <p:cNvPr id="51205" name="Picture 3">
            <a:extLst>
              <a:ext uri="{FF2B5EF4-FFF2-40B4-BE49-F238E27FC236}">
                <a16:creationId xmlns:a16="http://schemas.microsoft.com/office/drawing/2014/main" id="{617FF79D-6D6A-8CF5-AB26-E33B1DA2A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" t="3510" r="4807" b="3496"/>
          <a:stretch>
            <a:fillRect/>
          </a:stretch>
        </p:blipFill>
        <p:spPr bwMode="auto">
          <a:xfrm>
            <a:off x="2566988" y="1889126"/>
            <a:ext cx="6697662" cy="45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0D38F89-E3D5-3897-7DB0-E3A095A89E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/>
            <a:r>
              <a:rPr lang="en-US" altLang="en-US" sz="2800" dirty="0">
                <a:ea typeface="굴림" panose="020B0600000101010101" pitchFamily="34" charset="-127"/>
              </a:rPr>
              <a:t>Determine Target Function                               (</a:t>
            </a:r>
            <a:r>
              <a:rPr lang="en-US" altLang="en-US" sz="2800" dirty="0" err="1">
                <a:ea typeface="굴림" panose="020B0600000101010101" pitchFamily="34" charset="-127"/>
              </a:rPr>
              <a:t>Cont</a:t>
            </a:r>
            <a:r>
              <a:rPr lang="en-US" altLang="en-US" sz="2800" dirty="0">
                <a:ea typeface="굴림" panose="020B0600000101010101" pitchFamily="34" charset="-127"/>
              </a:rPr>
              <a:t>…)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691BB30-8B12-687E-63A8-2BB86AA889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8301" y="765175"/>
            <a:ext cx="4170363" cy="5976938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replaced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move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 function by </a:t>
            </a:r>
            <a:r>
              <a:rPr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: B -&gt; R</a:t>
            </a:r>
          </a:p>
          <a:p>
            <a:pPr eaLnBrk="1" hangingPunct="1">
              <a:buFontTx/>
              <a:buNone/>
            </a:pP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V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is target function.</a:t>
            </a:r>
          </a:p>
          <a:p>
            <a:pPr eaLnBrk="1" hangingPunct="1"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is the set of </a:t>
            </a:r>
            <a:r>
              <a:rPr lang="en-US" altLang="en-US" sz="16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 move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Output 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denotes a set of </a:t>
            </a:r>
            <a:r>
              <a:rPr lang="en-US" altLang="en-US" sz="16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number.</a:t>
            </a:r>
          </a:p>
          <a:p>
            <a:pPr eaLnBrk="1" hangingPunct="1">
              <a:buFontTx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assign </a:t>
            </a: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value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 every </a:t>
            </a:r>
            <a:r>
              <a:rPr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 move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it give high value to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every better move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ranking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states with </a:t>
            </a:r>
            <a:r>
              <a:rPr lang="en-US" alt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number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eaLnBrk="1" hangingPunct="1">
              <a:buFontTx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of states will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when we go near to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win.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of states will </a:t>
            </a:r>
            <a:r>
              <a:rPr lang="en-US" altLang="en-US" sz="1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when we go near to </a:t>
            </a:r>
            <a:r>
              <a:rPr lang="en-US" altLang="en-US" sz="1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if game is </a:t>
            </a:r>
            <a:r>
              <a:rPr lang="en-US" altLang="en-US" sz="1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won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then v(b) = 100</a:t>
            </a:r>
          </a:p>
          <a:p>
            <a:pPr eaLnBrk="1" hangingPunct="1"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	if game is </a:t>
            </a:r>
            <a:r>
              <a:rPr lang="en-US" altLang="en-US" sz="1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then v(b) = -100</a:t>
            </a:r>
          </a:p>
          <a:p>
            <a:pPr eaLnBrk="1" hangingPunct="1"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	if game is </a:t>
            </a:r>
            <a:r>
              <a:rPr lang="en-US" altLang="en-US" sz="1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then v(b) = 0</a:t>
            </a:r>
          </a:p>
        </p:txBody>
      </p:sp>
      <p:sp>
        <p:nvSpPr>
          <p:cNvPr id="52228" name="Footer Placeholder 1">
            <a:extLst>
              <a:ext uri="{FF2B5EF4-FFF2-40B4-BE49-F238E27FC236}">
                <a16:creationId xmlns:a16="http://schemas.microsoft.com/office/drawing/2014/main" id="{DDDF7F4E-4404-591F-F6AE-70AF0AB57362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sp>
        <p:nvSpPr>
          <p:cNvPr id="52229" name="Rectangle 3">
            <a:extLst>
              <a:ext uri="{FF2B5EF4-FFF2-40B4-BE49-F238E27FC236}">
                <a16:creationId xmlns:a16="http://schemas.microsoft.com/office/drawing/2014/main" id="{092075F0-8235-5C86-23B6-40AB53476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6513" y="915989"/>
            <a:ext cx="4170362" cy="597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Function  </a:t>
            </a:r>
            <a:r>
              <a:rPr lang="en-US" altLang="en-US" sz="20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“V”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altLang="en-US" sz="20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en-US" sz="20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score.</a:t>
            </a:r>
          </a:p>
        </p:txBody>
      </p:sp>
      <p:pic>
        <p:nvPicPr>
          <p:cNvPr id="52230" name="Picture 3">
            <a:extLst>
              <a:ext uri="{FF2B5EF4-FFF2-40B4-BE49-F238E27FC236}">
                <a16:creationId xmlns:a16="http://schemas.microsoft.com/office/drawing/2014/main" id="{4225D609-2FA3-14C2-5D07-62046A041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" t="1929" r="4980" b="3915"/>
          <a:stretch>
            <a:fillRect/>
          </a:stretch>
        </p:blipFill>
        <p:spPr bwMode="auto">
          <a:xfrm>
            <a:off x="5948363" y="2120901"/>
            <a:ext cx="4608512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0C057F1-FCFA-54CA-0646-F7EAF257F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2800" dirty="0">
                <a:ea typeface="굴림" panose="020B0600000101010101" pitchFamily="34" charset="-127"/>
                <a:cs typeface="+mn-cs"/>
              </a:rPr>
              <a:t>Determine Representation of Learned Function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B4821B6B-9C6C-70A2-BA49-0416C8A24B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8300" y="765175"/>
            <a:ext cx="8921750" cy="59769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0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“</a:t>
            </a:r>
            <a:r>
              <a:rPr lang="en-US" altLang="en-US" sz="20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en-US" sz="20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efficient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0" indent="0">
              <a:buFont typeface="Wingdings" pitchFamily="2" charset="2"/>
              <a:buChar char="Ø"/>
            </a:pP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we Create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V^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an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V.</a:t>
            </a:r>
          </a:p>
          <a:p>
            <a:pPr marL="0" indent="0">
              <a:buNone/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 of function 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V^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bellow.</a:t>
            </a:r>
          </a:p>
          <a:p>
            <a:pPr marL="0" indent="0"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 pieces</a:t>
            </a:r>
            <a:r>
              <a:rPr lang="en-US" alt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number of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pieces</a:t>
            </a:r>
          </a:p>
          <a:p>
            <a:pPr marL="0" indent="0">
              <a:buNone/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x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number of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 kings</a:t>
            </a:r>
            <a:r>
              <a:rPr lang="en-US" alt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x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number of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kings</a:t>
            </a:r>
          </a:p>
          <a:p>
            <a:pPr marL="0" indent="0">
              <a:buNone/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x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number of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 pieces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threatened by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</a:p>
          <a:p>
            <a:pPr marL="0" indent="0"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(i.e., which can be captured on red's next turn)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x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	number of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pieces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threatened by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</a:t>
            </a:r>
          </a:p>
          <a:p>
            <a:pPr marL="0" indent="0">
              <a:buNone/>
            </a:pPr>
            <a:endParaRPr lang="en-US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linear function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in Form;</a:t>
            </a:r>
          </a:p>
          <a:p>
            <a:pPr marL="0" indent="0">
              <a:buFont typeface="Wingdings" pitchFamily="2" charset="2"/>
              <a:buChar char="Ø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en-US" sz="20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000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</a:t>
            </a:r>
            <a:r>
              <a:rPr lang="en-US" altLang="en-US" sz="20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000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numerical coefficients, or weights, to be chosen by the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algorithm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52" name="Footer Placeholder 1">
            <a:extLst>
              <a:ext uri="{FF2B5EF4-FFF2-40B4-BE49-F238E27FC236}">
                <a16:creationId xmlns:a16="http://schemas.microsoft.com/office/drawing/2014/main" id="{28C57BD4-20DF-B1F6-C161-A41C1923FA7B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pic>
        <p:nvPicPr>
          <p:cNvPr id="53253" name="Picture 3" descr="eq">
            <a:extLst>
              <a:ext uri="{FF2B5EF4-FFF2-40B4-BE49-F238E27FC236}">
                <a16:creationId xmlns:a16="http://schemas.microsoft.com/office/drawing/2014/main" id="{B5F51299-F71F-FBD1-2793-42195696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5434227"/>
            <a:ext cx="6286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B053DE0-F56B-AB66-4362-06883ECDF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2800" dirty="0">
                <a:ea typeface="굴림" panose="020B0600000101010101" pitchFamily="34" charset="-127"/>
                <a:cs typeface="+mn-cs"/>
              </a:rPr>
              <a:t> Determine Learning Algorithm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7221417-47C1-9FDE-0630-7A99CBA39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8300" y="765175"/>
            <a:ext cx="8921750" cy="5976938"/>
          </a:xfrm>
        </p:spPr>
        <p:txBody>
          <a:bodyPr/>
          <a:lstStyle/>
          <a:p>
            <a:pPr algn="just" eaLnBrk="1" hangingPunct="1">
              <a:buFont typeface="Wingdings" pitchFamily="2" charset="2"/>
              <a:buChar char="Ø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Training information:</a:t>
            </a:r>
          </a:p>
          <a:p>
            <a:pPr algn="just" eaLnBrk="1" hangingPunct="1"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only have information about game </a:t>
            </a: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 or lost.</a:t>
            </a:r>
          </a:p>
          <a:p>
            <a:pPr algn="just" eaLnBrk="1" hangingPunct="1">
              <a:buFontTx/>
              <a:buNone/>
            </a:pPr>
            <a:endParaRPr lang="en-US" altLang="en-US" sz="10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Requirement:</a:t>
            </a:r>
          </a:p>
          <a:p>
            <a:pPr algn="just" eaLnBrk="1" hangingPunct="1"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but we need </a:t>
            </a:r>
            <a:r>
              <a:rPr lang="en-US" altLang="en-US" sz="2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example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to assign specific </a:t>
            </a: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 specific board </a:t>
            </a:r>
            <a:r>
              <a:rPr lang="en-US" altLang="en-US" sz="20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state.</a:t>
            </a:r>
          </a:p>
          <a:p>
            <a:pPr algn="just" eaLnBrk="1" hangingPunct="1">
              <a:buFontTx/>
              <a:buNone/>
            </a:pPr>
            <a:endParaRPr lang="en-US" altLang="en-US" sz="10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occurs during assigning score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buFont typeface="Wingdings" pitchFamily="2" charset="2"/>
              <a:buChar char="ü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how to assign </a:t>
            </a:r>
            <a:r>
              <a:rPr lang="en-US" altLang="en-US" sz="2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0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board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states that occur before the game's end. </a:t>
            </a:r>
            <a:r>
              <a:rPr lang="en-US" altLang="en-US" sz="2000" i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 eaLnBrk="1" hangingPunct="1">
              <a:buFontTx/>
              <a:buNone/>
            </a:pPr>
            <a:r>
              <a:rPr lang="en-US" altLang="en-US" sz="2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If game won:</a:t>
            </a:r>
          </a:p>
          <a:p>
            <a:pPr algn="just" eaLnBrk="1" hangingPunct="1"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Doesn't mean that </a:t>
            </a: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board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along the game path was  </a:t>
            </a:r>
            <a:r>
              <a:rPr lang="en-US" altLang="en-US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good.</a:t>
            </a:r>
          </a:p>
          <a:p>
            <a:pPr algn="just" eaLnBrk="1" hangingPunct="1">
              <a:buFontTx/>
              <a:buNone/>
            </a:pPr>
            <a:r>
              <a:rPr lang="en-US" altLang="en-US" sz="2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If game lost:</a:t>
            </a:r>
          </a:p>
          <a:p>
            <a:pPr algn="just" eaLnBrk="1" hangingPunct="1"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Doesn't mean that </a:t>
            </a: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board </a:t>
            </a: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along the game path was  </a:t>
            </a:r>
            <a:r>
              <a:rPr lang="en-US" altLang="en-US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bad.</a:t>
            </a:r>
            <a:endParaRPr lang="en-US" altLang="en-US" sz="18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6" name="Footer Placeholder 1">
            <a:extLst>
              <a:ext uri="{FF2B5EF4-FFF2-40B4-BE49-F238E27FC236}">
                <a16:creationId xmlns:a16="http://schemas.microsoft.com/office/drawing/2014/main" id="{39BB8C6D-C233-1431-C380-4E204B964905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DD98538-71B5-198E-21BB-495D76E9D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2800" dirty="0">
                <a:ea typeface="굴림" panose="020B0600000101010101" pitchFamily="34" charset="-127"/>
                <a:cs typeface="+mn-cs"/>
              </a:rPr>
              <a:t> Estimating Training Values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94E9EE96-6889-814C-6692-1D78D5F6FA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8300" y="765175"/>
            <a:ext cx="8921750" cy="59769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the target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for learning function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V^,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set of </a:t>
            </a:r>
            <a:r>
              <a:rPr lang="en-US" alt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examples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each describing a specific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board state b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training value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000" dirty="0">
                <a:solidFill>
                  <a:srgbClr val="224B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example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in following</a:t>
            </a:r>
            <a:r>
              <a:rPr lang="en-US" alt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format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tuple&lt;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b,V</a:t>
            </a:r>
            <a:r>
              <a:rPr lang="en-US" alt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(b)&gt;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for</a:t>
            </a:r>
            <a:r>
              <a:rPr lang="en-US" alt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ko-KR" sz="2000" b="1" dirty="0">
              <a:solidFill>
                <a:srgbClr val="00B050"/>
              </a:solidFill>
              <a:latin typeface="Times New Roman" panose="02020603050405020304" pitchFamily="18" charset="0"/>
              <a:ea typeface="굴림" panose="020B0600000101010101" pitchFamily="34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ko-KR" sz="2000" b="1" dirty="0">
              <a:solidFill>
                <a:srgbClr val="00B050"/>
              </a:solidFill>
              <a:latin typeface="Times New Roman" panose="02020603050405020304" pitchFamily="18" charset="0"/>
              <a:ea typeface="굴림" panose="020B0600000101010101" pitchFamily="34" charset="-127"/>
              <a:cs typeface="Times New Roman" panose="02020603050405020304" pitchFamily="18" charset="0"/>
            </a:endParaRP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information:</a:t>
            </a:r>
          </a:p>
          <a:p>
            <a:pPr algn="just" eaLnBrk="1" hangingPunct="1"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only have information about game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 or lost.</a:t>
            </a:r>
          </a:p>
          <a:p>
            <a:pPr algn="just" eaLnBrk="1" hangingPunct="1"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Requirement:</a:t>
            </a:r>
          </a:p>
          <a:p>
            <a:pPr algn="just" eaLnBrk="1" hangingPunct="1"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we need 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example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assign specific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specific board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ko-KR" sz="20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55300" name="Footer Placeholder 1">
            <a:extLst>
              <a:ext uri="{FF2B5EF4-FFF2-40B4-BE49-F238E27FC236}">
                <a16:creationId xmlns:a16="http://schemas.microsoft.com/office/drawing/2014/main" id="{1AADD292-A6AE-607F-6644-7C19B0FE937F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F4FB7-92C3-C438-4C76-BD39F071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245225"/>
            <a:ext cx="2895600" cy="47625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E9E120BD-7EC9-D64E-9034-2790DDB30BE8}" type="slidenum">
              <a:rPr lang="en-US" altLang="en-US" sz="1400">
                <a:latin typeface="Arial" panose="020B0604020202020204" pitchFamily="34" charset="0"/>
              </a:rPr>
              <a:pPr algn="ctr" eaLnBrk="1" hangingPunct="1"/>
              <a:t>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5E58704-1EB6-8F1C-CA99-B1E13D57B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What is Learning?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24284D81-0C08-7CE7-0B11-67348EC99C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Herbert Simon: “Learning is any process by which a system improves performance from experience.”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What is the task?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Classification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Categorization/clustering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Problem solving / planning / control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Prediction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others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95266237-746A-EFE9-7A03-BC68E59233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/>
            <a:r>
              <a:rPr lang="en-US" altLang="en-US" sz="2800" dirty="0">
                <a:ea typeface="굴림" panose="020B0600000101010101" pitchFamily="34" charset="-127"/>
              </a:rPr>
              <a:t>Estimating Training Values                             (</a:t>
            </a:r>
            <a:r>
              <a:rPr lang="en-US" altLang="en-US" sz="2800" dirty="0" err="1">
                <a:ea typeface="굴림" panose="020B0600000101010101" pitchFamily="34" charset="-127"/>
              </a:rPr>
              <a:t>Cont</a:t>
            </a:r>
            <a:r>
              <a:rPr lang="en-US" altLang="en-US" sz="2800" dirty="0">
                <a:ea typeface="굴림" panose="020B0600000101010101" pitchFamily="34" charset="-127"/>
              </a:rPr>
              <a:t>…)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6567B99-A3FF-BE8B-36C6-84F40D2B81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8300" y="765175"/>
            <a:ext cx="8921750" cy="5976938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occurs during assigning score:</a:t>
            </a:r>
          </a:p>
          <a:p>
            <a:pPr algn="just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assign 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board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 that occur before the game's end. </a:t>
            </a:r>
            <a:r>
              <a:rPr lang="en-US" altLang="en-US" sz="2000" i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 eaLnBrk="1" hangingPunct="1">
              <a:buFontTx/>
              <a:buNone/>
              <a:defRPr/>
            </a:pPr>
            <a:r>
              <a:rPr lang="en-US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game won:</a:t>
            </a:r>
          </a:p>
          <a:p>
            <a:pPr algn="just" eaLnBrk="1" hangingPunct="1">
              <a:buFontTx/>
              <a:buNone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Doesn't mean that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 the game path was  </a:t>
            </a:r>
            <a:r>
              <a:rPr lang="en-US" alt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good.</a:t>
            </a:r>
          </a:p>
          <a:p>
            <a:pPr algn="just" eaLnBrk="1" hangingPunct="1">
              <a:buFontTx/>
              <a:buNone/>
              <a:defRPr/>
            </a:pPr>
            <a:r>
              <a:rPr lang="en-US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game lost:</a:t>
            </a:r>
          </a:p>
          <a:p>
            <a:pPr algn="just" eaLnBrk="1" hangingPunct="1">
              <a:buFontTx/>
              <a:buNone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Doesn't mean that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 the game path was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bad. </a:t>
            </a:r>
          </a:p>
          <a:p>
            <a:pPr algn="just" eaLnBrk="1" hangingPunct="1">
              <a:buFontTx/>
              <a:buNone/>
              <a:defRPr/>
            </a:pPr>
            <a:endParaRPr lang="en-US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None/>
              <a:defRPr/>
            </a:pPr>
            <a:endParaRPr lang="en-US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olution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(Score for intermediate states):</a:t>
            </a:r>
          </a:p>
          <a:p>
            <a:pPr algn="just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the </a:t>
            </a:r>
            <a:r>
              <a:rPr lang="en-US" alt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1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(for any state that occur between start and end of the game) to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V^(successor (b)) .</a:t>
            </a:r>
          </a:p>
          <a:p>
            <a:pPr algn="just" eaLnBrk="1" hangingPunct="1">
              <a:buFont typeface="Wingdings" panose="05000000000000000000" pitchFamily="2" charset="2"/>
              <a:buChar char="ü"/>
              <a:defRPr/>
            </a:pPr>
            <a:endParaRPr lang="en-US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 for estimating training values.</a:t>
            </a:r>
          </a:p>
          <a:p>
            <a:pPr algn="just" eaLnBrk="1" hangingPunct="1">
              <a:buFontTx/>
              <a:buNone/>
              <a:defRPr/>
            </a:pPr>
            <a:endParaRPr lang="en-US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Tx/>
              <a:buNone/>
              <a:defRPr/>
            </a:pPr>
            <a:endParaRPr lang="en-US" alt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4" name="Footer Placeholder 1">
            <a:extLst>
              <a:ext uri="{FF2B5EF4-FFF2-40B4-BE49-F238E27FC236}">
                <a16:creationId xmlns:a16="http://schemas.microsoft.com/office/drawing/2014/main" id="{21D9B28C-C47B-BF9A-06C5-9216725C107F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pic>
        <p:nvPicPr>
          <p:cNvPr id="56325" name="Content Placeholder 3">
            <a:extLst>
              <a:ext uri="{FF2B5EF4-FFF2-40B4-BE49-F238E27FC236}">
                <a16:creationId xmlns:a16="http://schemas.microsoft.com/office/drawing/2014/main" id="{6CC1B624-84C4-C6C9-7E4B-A96458BE2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5776914"/>
            <a:ext cx="417512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0565933-6A40-27CA-2FAE-45F6DB0284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2800" dirty="0">
                <a:ea typeface="굴림" panose="020B0600000101010101" pitchFamily="34" charset="-127"/>
                <a:cs typeface="+mn-cs"/>
              </a:rPr>
              <a:t> Adjusting the Weights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36CB1518-B847-613B-CCC5-09D90CAE4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8300" y="765175"/>
            <a:ext cx="8921750" cy="59769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select the </a:t>
            </a:r>
            <a:r>
              <a:rPr lang="en-US" alt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fit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train data, best fit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of 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must select the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</a:t>
            </a:r>
            <a:r>
              <a:rPr lang="en-US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time and one such algorithm is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Algorithm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LMA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57348" name="Footer Placeholder 1">
            <a:extLst>
              <a:ext uri="{FF2B5EF4-FFF2-40B4-BE49-F238E27FC236}">
                <a16:creationId xmlns:a16="http://schemas.microsoft.com/office/drawing/2014/main" id="{7B658B03-EA51-D922-DA09-64D4799BCB1A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pic>
        <p:nvPicPr>
          <p:cNvPr id="57349" name="Picture 3" descr="eq4">
            <a:extLst>
              <a:ext uri="{FF2B5EF4-FFF2-40B4-BE49-F238E27FC236}">
                <a16:creationId xmlns:a16="http://schemas.microsoft.com/office/drawing/2014/main" id="{5F494913-69A7-D48C-196B-EED28DB1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9" y="2414589"/>
            <a:ext cx="6353175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Cloud Callout 3">
            <a:extLst>
              <a:ext uri="{FF2B5EF4-FFF2-40B4-BE49-F238E27FC236}">
                <a16:creationId xmlns:a16="http://schemas.microsoft.com/office/drawing/2014/main" id="{441BDBE9-91EB-F5DD-AFBD-776E1CBD6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3" y="1508126"/>
            <a:ext cx="1655762" cy="720725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Target value</a:t>
            </a:r>
          </a:p>
        </p:txBody>
      </p:sp>
      <p:sp>
        <p:nvSpPr>
          <p:cNvPr id="57351" name="Cloud Callout 8">
            <a:extLst>
              <a:ext uri="{FF2B5EF4-FFF2-40B4-BE49-F238E27FC236}">
                <a16:creationId xmlns:a16="http://schemas.microsoft.com/office/drawing/2014/main" id="{A86BC134-20D7-E0FC-7646-11F51160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1397001"/>
            <a:ext cx="1657350" cy="720725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Output value</a:t>
            </a:r>
          </a:p>
        </p:txBody>
      </p:sp>
      <p:cxnSp>
        <p:nvCxnSpPr>
          <p:cNvPr id="57352" name="Straight Arrow Connector 2">
            <a:extLst>
              <a:ext uri="{FF2B5EF4-FFF2-40B4-BE49-F238E27FC236}">
                <a16:creationId xmlns:a16="http://schemas.microsoft.com/office/drawing/2014/main" id="{9190D568-23B9-9CB0-9885-66F234E44C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19963" y="2133600"/>
            <a:ext cx="0" cy="431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53" name="Straight Arrow Connector 6">
            <a:extLst>
              <a:ext uri="{FF2B5EF4-FFF2-40B4-BE49-F238E27FC236}">
                <a16:creationId xmlns:a16="http://schemas.microsoft.com/office/drawing/2014/main" id="{EB241F74-E11D-B9C3-0DED-AFA804B9F9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761413" y="2133600"/>
            <a:ext cx="0" cy="431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E5351F24-051E-1282-AA97-422DFDAB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"/>
            <a:ext cx="8928100" cy="627063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2800" dirty="0">
                <a:ea typeface="굴림" panose="020B0600000101010101" pitchFamily="34" charset="-127"/>
                <a:cs typeface="+mn-cs"/>
              </a:rPr>
              <a:t>5.4.2 Adjusting the Weights (</a:t>
            </a:r>
            <a:r>
              <a:rPr lang="en-US" alt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anose="020B0600000101010101" pitchFamily="34" charset="-127"/>
                <a:cs typeface="+mn-cs"/>
              </a:rPr>
              <a:t>Example</a:t>
            </a:r>
            <a:r>
              <a:rPr lang="en-US" altLang="en-US" sz="2800" dirty="0">
                <a:ea typeface="굴림" panose="020B0600000101010101" pitchFamily="34" charset="-127"/>
                <a:cs typeface="+mn-cs"/>
              </a:rPr>
              <a:t>)</a:t>
            </a:r>
          </a:p>
        </p:txBody>
      </p:sp>
      <p:sp>
        <p:nvSpPr>
          <p:cNvPr id="58371" name="Footer Placeholder 1">
            <a:extLst>
              <a:ext uri="{FF2B5EF4-FFF2-40B4-BE49-F238E27FC236}">
                <a16:creationId xmlns:a16="http://schemas.microsoft.com/office/drawing/2014/main" id="{4C727C9E-3637-3208-E07E-48DA291EA9F9}"/>
              </a:ext>
            </a:extLst>
          </p:cNvPr>
          <p:cNvSpPr>
            <a:spLocks noGrp="1"/>
          </p:cNvSpPr>
          <p:nvPr/>
        </p:nvSpPr>
        <p:spPr bwMode="auto">
          <a:xfrm>
            <a:off x="3071814" y="6607176"/>
            <a:ext cx="61928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000">
                <a:ea typeface="굴림" panose="020B0600000101010101" pitchFamily="34" charset="-127"/>
              </a:rPr>
              <a:t>@Copyrights: Machine Learning Organized by Dr. Ahmad Jalal (http://portals.au.edu.pk/imc/)</a:t>
            </a:r>
            <a:endParaRPr lang="en-GB" altLang="ko-KR" sz="1400">
              <a:ea typeface="굴림" panose="020B0600000101010101" pitchFamily="34" charset="-127"/>
            </a:endParaRPr>
          </a:p>
        </p:txBody>
      </p:sp>
      <p:sp>
        <p:nvSpPr>
          <p:cNvPr id="58372" name="Rectangle 2">
            <a:extLst>
              <a:ext uri="{FF2B5EF4-FFF2-40B4-BE49-F238E27FC236}">
                <a16:creationId xmlns:a16="http://schemas.microsoft.com/office/drawing/2014/main" id="{30917A27-1ECE-8AFC-0C98-6EAE51290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1052514"/>
            <a:ext cx="44640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Error = </a:t>
            </a:r>
            <a:r>
              <a:rPr lang="en-US" altLang="en-US" sz="2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in weight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w1=w1+n(vt(b)-vo(b))x1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w1=3     , n=0.1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w1=w1+0.1</a:t>
            </a:r>
            <a:r>
              <a:rPr lang="en-US" altLang="en-US" sz="2000" b="1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(25-20</a:t>
            </a: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)(3)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w1=3+1.5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W1=4.5 </a:t>
            </a:r>
          </a:p>
        </p:txBody>
      </p:sp>
      <p:sp>
        <p:nvSpPr>
          <p:cNvPr id="58373" name="Rectangle 2">
            <a:extLst>
              <a:ext uri="{FF2B5EF4-FFF2-40B4-BE49-F238E27FC236}">
                <a16:creationId xmlns:a16="http://schemas.microsoft.com/office/drawing/2014/main" id="{94708584-B898-6630-6937-307B90B8F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475" y="3681414"/>
            <a:ext cx="45720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Error = </a:t>
            </a:r>
            <a:r>
              <a:rPr lang="en-US" altLang="en-US" sz="2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Change in weight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w1=w1+n(vt(b)-vo(b))x1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w1=3     , n=0.1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w1=w1+(0.1)(</a:t>
            </a:r>
            <a:r>
              <a:rPr lang="en-US" altLang="en-US" sz="2000" b="1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25-25)(</a:t>
            </a: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w1=3+0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W1=3</a:t>
            </a:r>
          </a:p>
        </p:txBody>
      </p:sp>
      <p:sp>
        <p:nvSpPr>
          <p:cNvPr id="58374" name="Oval 1">
            <a:extLst>
              <a:ext uri="{FF2B5EF4-FFF2-40B4-BE49-F238E27FC236}">
                <a16:creationId xmlns:a16="http://schemas.microsoft.com/office/drawing/2014/main" id="{0C081738-69B5-3B1A-8169-7583A9B0C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4" y="2065338"/>
            <a:ext cx="2714625" cy="914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Change due to error</a:t>
            </a:r>
          </a:p>
        </p:txBody>
      </p:sp>
      <p:sp>
        <p:nvSpPr>
          <p:cNvPr id="58375" name="Oval 2">
            <a:extLst>
              <a:ext uri="{FF2B5EF4-FFF2-40B4-BE49-F238E27FC236}">
                <a16:creationId xmlns:a16="http://schemas.microsoft.com/office/drawing/2014/main" id="{888ED45B-8593-740C-F217-ADB7D289A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25" y="4225925"/>
            <a:ext cx="2520950" cy="10795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No change because no error</a:t>
            </a:r>
          </a:p>
        </p:txBody>
      </p:sp>
      <p:cxnSp>
        <p:nvCxnSpPr>
          <p:cNvPr id="58376" name="Straight Arrow Connector 4">
            <a:extLst>
              <a:ext uri="{FF2B5EF4-FFF2-40B4-BE49-F238E27FC236}">
                <a16:creationId xmlns:a16="http://schemas.microsoft.com/office/drawing/2014/main" id="{8711D158-3F37-EB9C-53ED-B454C5F36D03}"/>
              </a:ext>
            </a:extLst>
          </p:cNvPr>
          <p:cNvCxnSpPr>
            <a:cxnSpLocks noChangeShapeType="1"/>
            <a:stCxn id="58374" idx="2"/>
          </p:cNvCxnSpPr>
          <p:nvPr/>
        </p:nvCxnSpPr>
        <p:spPr bwMode="auto">
          <a:xfrm flipH="1">
            <a:off x="4151313" y="2522538"/>
            <a:ext cx="3384550" cy="508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377" name="Straight Arrow Connector 6">
            <a:extLst>
              <a:ext uri="{FF2B5EF4-FFF2-40B4-BE49-F238E27FC236}">
                <a16:creationId xmlns:a16="http://schemas.microsoft.com/office/drawing/2014/main" id="{B2BFF4AB-D9E3-EB71-AAF4-31D1A3E20B17}"/>
              </a:ext>
            </a:extLst>
          </p:cNvPr>
          <p:cNvCxnSpPr>
            <a:cxnSpLocks noChangeShapeType="1"/>
            <a:stCxn id="58374" idx="2"/>
          </p:cNvCxnSpPr>
          <p:nvPr/>
        </p:nvCxnSpPr>
        <p:spPr bwMode="auto">
          <a:xfrm flipH="1" flipV="1">
            <a:off x="3790951" y="2065338"/>
            <a:ext cx="3744913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378" name="Straight Arrow Connector 8">
            <a:extLst>
              <a:ext uri="{FF2B5EF4-FFF2-40B4-BE49-F238E27FC236}">
                <a16:creationId xmlns:a16="http://schemas.microsoft.com/office/drawing/2014/main" id="{D8013F90-4E09-871E-AA82-A3401A6ECE9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90951" y="5018088"/>
            <a:ext cx="4537075" cy="647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379" name="Straight Arrow Connector 10">
            <a:extLst>
              <a:ext uri="{FF2B5EF4-FFF2-40B4-BE49-F238E27FC236}">
                <a16:creationId xmlns:a16="http://schemas.microsoft.com/office/drawing/2014/main" id="{0EFA2B50-14CE-7F31-027E-685E60B2C08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90951" y="4648200"/>
            <a:ext cx="4321175" cy="1143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380" name="Oval 11">
            <a:extLst>
              <a:ext uri="{FF2B5EF4-FFF2-40B4-BE49-F238E27FC236}">
                <a16:creationId xmlns:a16="http://schemas.microsoft.com/office/drawing/2014/main" id="{E348A2CB-8205-5D93-6C7A-1BED68C01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3370264"/>
            <a:ext cx="1531938" cy="6699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error</a:t>
            </a:r>
          </a:p>
        </p:txBody>
      </p:sp>
      <p:sp>
        <p:nvSpPr>
          <p:cNvPr id="58381" name="Oval 17">
            <a:extLst>
              <a:ext uri="{FF2B5EF4-FFF2-40B4-BE49-F238E27FC236}">
                <a16:creationId xmlns:a16="http://schemas.microsoft.com/office/drawing/2014/main" id="{DE5BCE55-54FE-2429-EFA3-16C852A0F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975" y="5670551"/>
            <a:ext cx="1530350" cy="6699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No error</a:t>
            </a:r>
          </a:p>
        </p:txBody>
      </p:sp>
      <p:cxnSp>
        <p:nvCxnSpPr>
          <p:cNvPr id="58382" name="Straight Arrow Connector 18">
            <a:extLst>
              <a:ext uri="{FF2B5EF4-FFF2-40B4-BE49-F238E27FC236}">
                <a16:creationId xmlns:a16="http://schemas.microsoft.com/office/drawing/2014/main" id="{2650A9C9-E390-1EAE-033C-0A428267AEFE}"/>
              </a:ext>
            </a:extLst>
          </p:cNvPr>
          <p:cNvCxnSpPr>
            <a:cxnSpLocks noChangeShapeType="1"/>
            <a:stCxn id="58381" idx="2"/>
          </p:cNvCxnSpPr>
          <p:nvPr/>
        </p:nvCxnSpPr>
        <p:spPr bwMode="auto">
          <a:xfrm flipH="1" flipV="1">
            <a:off x="4943475" y="5151439"/>
            <a:ext cx="3111500" cy="8540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383" name="Straight Arrow Connector 20">
            <a:extLst>
              <a:ext uri="{FF2B5EF4-FFF2-40B4-BE49-F238E27FC236}">
                <a16:creationId xmlns:a16="http://schemas.microsoft.com/office/drawing/2014/main" id="{544A3E15-EFA8-FB77-701C-52C6CD4646F9}"/>
              </a:ext>
            </a:extLst>
          </p:cNvPr>
          <p:cNvCxnSpPr>
            <a:cxnSpLocks noChangeShapeType="1"/>
            <a:stCxn id="58380" idx="2"/>
          </p:cNvCxnSpPr>
          <p:nvPr/>
        </p:nvCxnSpPr>
        <p:spPr bwMode="auto">
          <a:xfrm flipH="1" flipV="1">
            <a:off x="4889501" y="2522539"/>
            <a:ext cx="3419475" cy="11826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8384" name="Picture 3" descr="eq5">
            <a:extLst>
              <a:ext uri="{FF2B5EF4-FFF2-40B4-BE49-F238E27FC236}">
                <a16:creationId xmlns:a16="http://schemas.microsoft.com/office/drawing/2014/main" id="{9F352167-876D-C125-E02B-7D09BC0F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39"/>
          <a:stretch>
            <a:fillRect/>
          </a:stretch>
        </p:blipFill>
        <p:spPr bwMode="auto">
          <a:xfrm>
            <a:off x="1847850" y="695325"/>
            <a:ext cx="6192838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4400" dirty="0"/>
              <a:t>“The goal of statistical learning theory is to </a:t>
            </a:r>
            <a:r>
              <a:rPr lang="en-IN" sz="4400" dirty="0">
                <a:solidFill>
                  <a:schemeClr val="accent6"/>
                </a:solidFill>
              </a:rPr>
              <a:t>study</a:t>
            </a:r>
            <a:r>
              <a:rPr lang="en-IN" sz="4400" dirty="0"/>
              <a:t>, in a </a:t>
            </a:r>
            <a:r>
              <a:rPr lang="en-IN" sz="4400" dirty="0">
                <a:solidFill>
                  <a:schemeClr val="accent6"/>
                </a:solidFill>
              </a:rPr>
              <a:t>statistical</a:t>
            </a:r>
            <a:r>
              <a:rPr lang="en-IN" sz="4400" dirty="0"/>
              <a:t> framework, the properties of </a:t>
            </a:r>
            <a:r>
              <a:rPr lang="en-IN" sz="4400" dirty="0">
                <a:solidFill>
                  <a:schemeClr val="accent6"/>
                </a:solidFill>
              </a:rPr>
              <a:t>learning algorithms</a:t>
            </a:r>
            <a:r>
              <a:rPr lang="en-IN" sz="4400" dirty="0"/>
              <a:t>”</a:t>
            </a:r>
          </a:p>
          <a:p>
            <a:pPr marL="0" indent="0" algn="r">
              <a:buNone/>
            </a:pPr>
            <a:r>
              <a:rPr lang="en-IN" sz="4400" dirty="0"/>
              <a:t>– </a:t>
            </a:r>
            <a:r>
              <a:rPr lang="en-IN" sz="3600" dirty="0">
                <a:solidFill>
                  <a:schemeClr val="accent3"/>
                </a:solidFill>
              </a:rPr>
              <a:t>[</a:t>
            </a:r>
            <a:r>
              <a:rPr lang="en-IN" sz="3600" dirty="0" err="1">
                <a:solidFill>
                  <a:schemeClr val="accent3"/>
                </a:solidFill>
              </a:rPr>
              <a:t>Bousquet</a:t>
            </a:r>
            <a:r>
              <a:rPr lang="en-IN" sz="3600" dirty="0">
                <a:solidFill>
                  <a:schemeClr val="accent3"/>
                </a:solidFill>
              </a:rPr>
              <a:t> </a:t>
            </a:r>
            <a:r>
              <a:rPr lang="en-IN" sz="3600" i="1" dirty="0">
                <a:solidFill>
                  <a:schemeClr val="accent3"/>
                </a:solidFill>
              </a:rPr>
              <a:t>et.al.</a:t>
            </a:r>
            <a:r>
              <a:rPr lang="en-IN" sz="3600" dirty="0">
                <a:solidFill>
                  <a:schemeClr val="accent3"/>
                </a:solidFill>
              </a:rPr>
              <a:t>, 04]</a:t>
            </a:r>
            <a:endParaRPr lang="en-IN" sz="4400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STL?</a:t>
            </a:r>
          </a:p>
        </p:txBody>
      </p:sp>
    </p:spTree>
    <p:extLst>
      <p:ext uri="{BB962C8B-B14F-4D97-AF65-F5344CB8AC3E}">
        <p14:creationId xmlns:p14="http://schemas.microsoft.com/office/powerpoint/2010/main" val="892261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Learning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10993"/>
                <a:ext cx="9601200" cy="41721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N" dirty="0"/>
                  <a:t>Given:</a:t>
                </a:r>
              </a:p>
              <a:p>
                <a:pPr lvl="1"/>
                <a:r>
                  <a:rPr lang="en-IN" b="1" dirty="0"/>
                  <a:t>Training data: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IN" b="1" dirty="0"/>
                  <a:t>Model:</a:t>
                </a:r>
                <a:r>
                  <a:rPr lang="en-IN" dirty="0"/>
                  <a:t> set of candidate predictors of the form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IN" dirty="0"/>
              </a:p>
              <a:p>
                <a:pPr lvl="1"/>
                <a:r>
                  <a:rPr lang="en-IN" b="1" dirty="0"/>
                  <a:t>Loss function: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dirty="0">
                  <a:solidFill>
                    <a:schemeClr val="bg2"/>
                  </a:solidFill>
                </a:endParaRPr>
              </a:p>
              <a:p>
                <a:endParaRPr lang="en-IN" dirty="0">
                  <a:solidFill>
                    <a:schemeClr val="tx1"/>
                  </a:solidFill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</a:rPr>
                  <a:t>Goal: ?? Do well on new data</a:t>
                </a:r>
              </a:p>
              <a:p>
                <a:endParaRPr lang="en-IN" dirty="0">
                  <a:solidFill>
                    <a:schemeClr val="tx1"/>
                  </a:solidFill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</a:rPr>
                  <a:t>Assumptions: </a:t>
                </a:r>
              </a:p>
              <a:p>
                <a:pPr lvl="1"/>
                <a:r>
                  <a:rPr lang="en-IN" dirty="0">
                    <a:solidFill>
                      <a:schemeClr val="tx1"/>
                    </a:solidFill>
                  </a:rPr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that generates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(Stochastic framework)</a:t>
                </a:r>
              </a:p>
              <a:p>
                <a:pPr lvl="1"/>
                <a:r>
                  <a:rPr lang="en-IN" dirty="0">
                    <a:solidFill>
                      <a:schemeClr val="tx1"/>
                    </a:solidFill>
                  </a:rPr>
                  <a:t>The process of generating the training data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is stochastic, involving some inherent randomness or uncertainty.</a:t>
                </a:r>
              </a:p>
              <a:p>
                <a:pPr lvl="1"/>
                <a:r>
                  <a:rPr lang="en-IN" dirty="0" err="1">
                    <a:solidFill>
                      <a:schemeClr val="tx1"/>
                    </a:solidFill>
                  </a:rPr>
                  <a:t>iid</a:t>
                </a:r>
                <a:r>
                  <a:rPr lang="en-IN" dirty="0">
                    <a:solidFill>
                      <a:schemeClr val="tx1"/>
                    </a:solidFill>
                  </a:rPr>
                  <a:t> (independent and identically distributed) samples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10993"/>
                <a:ext cx="9601200" cy="4172164"/>
              </a:xfrm>
              <a:blipFill>
                <a:blip r:embed="rId2"/>
                <a:stretch>
                  <a:fillRect l="-528" t="-1818" r="-1189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7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Learning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Given:</a:t>
                </a:r>
              </a:p>
              <a:p>
                <a:pPr lvl="1"/>
                <a:r>
                  <a:rPr lang="en-IN" dirty="0">
                    <a:solidFill>
                      <a:schemeClr val="tx1"/>
                    </a:solidFill>
                  </a:rPr>
                  <a:t>Training data: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IN" dirty="0">
                    <a:solidFill>
                      <a:schemeClr val="tx1"/>
                    </a:solidFill>
                  </a:rPr>
                  <a:t>Model: set of candidate predictors of the form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I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IN" dirty="0">
                    <a:solidFill>
                      <a:schemeClr val="tx1"/>
                    </a:solidFill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endParaRPr lang="en-IN" dirty="0">
                  <a:solidFill>
                    <a:schemeClr val="tx1"/>
                  </a:solidFill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</a:rPr>
                  <a:t>Goal: ?? Pick a candidate that does </a:t>
                </a:r>
                <a:r>
                  <a:rPr lang="en-IN" b="1" dirty="0">
                    <a:solidFill>
                      <a:schemeClr val="tx1"/>
                    </a:solidFill>
                  </a:rPr>
                  <a:t>well on new data</a:t>
                </a:r>
                <a:r>
                  <a:rPr lang="en-IN" dirty="0">
                    <a:solidFill>
                      <a:schemeClr val="tx1"/>
                    </a:solidFill>
                  </a:rPr>
                  <a:t> ??</a:t>
                </a:r>
              </a:p>
              <a:p>
                <a:endParaRPr lang="en-IN" dirty="0">
                  <a:solidFill>
                    <a:schemeClr val="tx1"/>
                  </a:solidFill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</a:rPr>
                  <a:t>Assumptions: </a:t>
                </a:r>
              </a:p>
              <a:p>
                <a:pPr lvl="1"/>
                <a:r>
                  <a:rPr lang="en-IN" dirty="0">
                    <a:solidFill>
                      <a:schemeClr val="tx1"/>
                    </a:solidFill>
                  </a:rPr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that generates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(Stochastic framework)</a:t>
                </a:r>
              </a:p>
              <a:p>
                <a:pPr lvl="1"/>
                <a:r>
                  <a:rPr lang="en-IN" dirty="0" err="1">
                    <a:solidFill>
                      <a:schemeClr val="tx1"/>
                    </a:solidFill>
                  </a:rPr>
                  <a:t>iid</a:t>
                </a:r>
                <a:r>
                  <a:rPr lang="en-IN" dirty="0">
                    <a:solidFill>
                      <a:schemeClr val="tx1"/>
                    </a:solidFill>
                  </a:rPr>
                  <a:t> samples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8" t="-2120" b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159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Learning 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N" dirty="0"/>
                  <a:t>Given:</a:t>
                </a:r>
              </a:p>
              <a:p>
                <a:pPr lvl="1"/>
                <a:r>
                  <a:rPr lang="en-IN" dirty="0"/>
                  <a:t>Training data: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Model: set of candidate predictors of the form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Loss function: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Goal: ?? Pick a candidate that does well on new data ??</a:t>
                </a:r>
              </a:p>
              <a:p>
                <a:endParaRPr lang="en-IN" dirty="0"/>
              </a:p>
              <a:p>
                <a:r>
                  <a:rPr lang="en-IN" dirty="0"/>
                  <a:t>Assumptions: </a:t>
                </a:r>
              </a:p>
              <a:p>
                <a:pPr lvl="1"/>
                <a:r>
                  <a:rPr lang="en-IN" dirty="0"/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I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𝑿𝒀</m:t>
                        </m:r>
                      </m:sub>
                    </m:sSub>
                  </m:oMath>
                </a14:m>
                <a:r>
                  <a:rPr lang="en-IN" b="1" dirty="0">
                    <a:solidFill>
                      <a:schemeClr val="accent6"/>
                    </a:solidFill>
                  </a:rPr>
                  <a:t> </a:t>
                </a:r>
                <a:r>
                  <a:rPr lang="en-IN" dirty="0"/>
                  <a:t>that</a:t>
                </a:r>
                <a:r>
                  <a:rPr lang="en-IN" b="1" dirty="0">
                    <a:solidFill>
                      <a:schemeClr val="accent6"/>
                    </a:solidFill>
                  </a:rPr>
                  <a:t> generates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IN" dirty="0"/>
                  <a:t> as well as </a:t>
                </a:r>
                <a:r>
                  <a:rPr lang="en-IN" b="1" dirty="0">
                    <a:solidFill>
                      <a:schemeClr val="accent6"/>
                    </a:solidFill>
                  </a:rPr>
                  <a:t>“new data”</a:t>
                </a:r>
                <a:r>
                  <a:rPr lang="en-IN" dirty="0"/>
                  <a:t>       </a:t>
                </a:r>
                <a:r>
                  <a:rPr lang="en-IN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(Stochastic framework)</a:t>
                </a:r>
                <a:endParaRPr lang="en-IN" dirty="0"/>
              </a:p>
              <a:p>
                <a:pPr lvl="1"/>
                <a:r>
                  <a:rPr lang="en-IN" dirty="0" err="1"/>
                  <a:t>iid</a:t>
                </a:r>
                <a:r>
                  <a:rPr lang="en-IN" dirty="0"/>
                  <a:t> samples and bounded (values are restricted within a certain range).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8" t="-2211" r="-444" b="-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346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Learning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Given:</a:t>
                </a:r>
              </a:p>
              <a:p>
                <a:pPr lvl="1"/>
                <a:r>
                  <a:rPr lang="en-IN" dirty="0"/>
                  <a:t>Training data: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Model: 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IN" dirty="0"/>
                  <a:t> of candidate predictors of the form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Loss function: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Goal: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lim>
                        </m:limLow>
                      </m:fName>
                      <m:e>
                        <m:r>
                          <a:rPr lang="en-IN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b="1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  <m:d>
                              <m:dPr>
                                <m:ctrlPr>
                                  <a:rPr lang="en-IN" b="1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IN" b="1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1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IN" b="1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b="1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IN" b="1" i="1" dirty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Assumptions: </a:t>
                </a:r>
              </a:p>
              <a:p>
                <a:pPr lvl="1"/>
                <a:r>
                  <a:rPr lang="en-IN" dirty="0"/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I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𝑿𝒀</m:t>
                        </m:r>
                      </m:sub>
                    </m:sSub>
                  </m:oMath>
                </a14:m>
                <a:r>
                  <a:rPr lang="en-IN" dirty="0"/>
                  <a:t> that generates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/>
                  <a:t> as well as “new data”</a:t>
                </a:r>
              </a:p>
              <a:p>
                <a:pPr lvl="1"/>
                <a:r>
                  <a:rPr lang="en-IN" dirty="0" err="1"/>
                  <a:t>iid</a:t>
                </a:r>
                <a:r>
                  <a:rPr lang="en-IN" dirty="0"/>
                  <a:t> samples and bounded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8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907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Learning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Given:</a:t>
                </a:r>
              </a:p>
              <a:p>
                <a:pPr lvl="1"/>
                <a:r>
                  <a:rPr lang="en-IN" dirty="0"/>
                  <a:t>Training data: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Model: 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IN" dirty="0"/>
                  <a:t> of candidate predictors of the form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Loss function: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Goal: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IN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IN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I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lim>
                        </m:limLow>
                      </m:fName>
                      <m:e>
                        <m:r>
                          <a:rPr lang="en-IN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IN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Assumptions: </a:t>
                </a:r>
              </a:p>
              <a:p>
                <a:pPr lvl="1"/>
                <a:r>
                  <a:rPr lang="en-IN" dirty="0"/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</m:oMath>
                </a14:m>
                <a:r>
                  <a:rPr lang="en-IN" dirty="0"/>
                  <a:t> that generates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/>
                  <a:t> as well as “new data”</a:t>
                </a:r>
              </a:p>
              <a:p>
                <a:pPr lvl="1"/>
                <a:r>
                  <a:rPr lang="en-IN" dirty="0" err="1"/>
                  <a:t>iid</a:t>
                </a:r>
                <a:r>
                  <a:rPr lang="en-IN" dirty="0"/>
                  <a:t> samples and bounded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8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Callout 3"/>
              <p:cNvSpPr/>
              <p:nvPr/>
            </p:nvSpPr>
            <p:spPr>
              <a:xfrm>
                <a:off x="6003635" y="3472874"/>
                <a:ext cx="5292437" cy="1034472"/>
              </a:xfrm>
              <a:prstGeom prst="wedgeEllipseCallout">
                <a:avLst>
                  <a:gd name="adj1" fmla="val -64638"/>
                  <a:gd name="adj2" fmla="val 62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Minimize expected loss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(a.k.a. risk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sub>
                    </m:sSub>
                    <m:r>
                      <a:rPr kumimoji="0" lang="en-I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I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r>
                      <a:rPr kumimoji="0" lang="en-I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 minimization)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635" y="3472874"/>
                <a:ext cx="5292437" cy="1034472"/>
              </a:xfrm>
              <a:prstGeom prst="wedgeEllipseCallout">
                <a:avLst>
                  <a:gd name="adj1" fmla="val -64638"/>
                  <a:gd name="adj2" fmla="val 625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522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Learning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54666" y="2286000"/>
                <a:ext cx="9601200" cy="35814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Given:</a:t>
                </a:r>
              </a:p>
              <a:p>
                <a:pPr lvl="1"/>
                <a:r>
                  <a:rPr lang="en-IN" dirty="0"/>
                  <a:t>Training data: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Model: 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IN" dirty="0"/>
                  <a:t> of candidate predictors of the form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Loss function: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Goal: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IN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IN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I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lim>
                        </m:limLow>
                      </m:fName>
                      <m:e>
                        <m:r>
                          <a:rPr lang="en-IN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IN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Assumptions: </a:t>
                </a:r>
              </a:p>
              <a:p>
                <a:pPr lvl="1"/>
                <a:r>
                  <a:rPr lang="en-IN" dirty="0"/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</m:oMath>
                </a14:m>
                <a:r>
                  <a:rPr lang="en-IN" dirty="0"/>
                  <a:t> that generates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/>
                  <a:t> as well as “new data”</a:t>
                </a:r>
              </a:p>
              <a:p>
                <a:pPr lvl="1"/>
                <a:r>
                  <a:rPr lang="en-IN" dirty="0" err="1"/>
                  <a:t>iid</a:t>
                </a:r>
                <a:r>
                  <a:rPr lang="en-IN" dirty="0"/>
                  <a:t> samples and bounded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54666" y="2286000"/>
                <a:ext cx="9601200" cy="3581400"/>
              </a:xfrm>
              <a:blipFill>
                <a:blip r:embed="rId2"/>
                <a:stretch>
                  <a:fillRect l="-528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Callout 3"/>
          <p:cNvSpPr/>
          <p:nvPr/>
        </p:nvSpPr>
        <p:spPr>
          <a:xfrm>
            <a:off x="6003635" y="3472874"/>
            <a:ext cx="5292437" cy="1034472"/>
          </a:xfrm>
          <a:prstGeom prst="wedgeEllipseCallout">
            <a:avLst>
              <a:gd name="adj1" fmla="val -64638"/>
              <a:gd name="adj2" fmla="val 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Well-defined, but un-realizable.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4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32D76-237A-5446-DC3A-266EEDFE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245225"/>
            <a:ext cx="2895600" cy="47625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E15A640C-6918-1E4D-9935-C7ED6821F4C4}" type="slidenum">
              <a:rPr lang="en-US" altLang="en-US" sz="1400">
                <a:latin typeface="Arial" panose="020B0604020202020204" pitchFamily="34" charset="0"/>
              </a:rPr>
              <a:pPr algn="ctr" eaLnBrk="1" hangingPunct="1"/>
              <a:t>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598D4D9F-04C6-33A7-68B7-94669A8E1E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Why Study Machine Learning?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r>
              <a:rPr lang="en-US" altLang="en-US" sz="3200">
                <a:ea typeface="ＭＳ Ｐゴシック" panose="020B0600070205080204" pitchFamily="34" charset="-128"/>
              </a:rPr>
              <a:t>Developing Better Computing Systems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842371B-BB9A-E258-7BC3-DD6F2BE6C2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Develop systems that are too difficult/expensive to construct manually because they require specific detailed skills or knowledge tuned to a specific task (</a:t>
            </a:r>
            <a:r>
              <a:rPr lang="en-US" altLang="en-US" sz="2400" b="1" i="1" dirty="0">
                <a:solidFill>
                  <a:srgbClr val="FF3300"/>
                </a:solidFill>
                <a:ea typeface="ＭＳ Ｐゴシック" panose="020B0600070205080204" pitchFamily="34" charset="-128"/>
              </a:rPr>
              <a:t>knowledge engineering bottleneck</a:t>
            </a:r>
            <a:r>
              <a:rPr lang="en-US" altLang="en-US" sz="2400" dirty="0">
                <a:ea typeface="ＭＳ Ｐゴシック" panose="020B0600070205080204" pitchFamily="34" charset="-128"/>
              </a:rPr>
              <a:t>).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Develop systems that can automatically adapt and customize themselves to individual users.	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Personalized news or mail filter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Personalized tutoring</a:t>
            </a:r>
          </a:p>
          <a:p>
            <a:pPr lvl="1">
              <a:lnSpc>
                <a:spcPct val="90000"/>
              </a:lnSpc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Discover new knowledge from large databases (</a:t>
            </a:r>
            <a:r>
              <a:rPr lang="en-US" altLang="en-US" sz="2400" b="1" i="1" dirty="0">
                <a:solidFill>
                  <a:srgbClr val="FF3300"/>
                </a:solidFill>
                <a:ea typeface="ＭＳ Ｐゴシック" panose="020B0600070205080204" pitchFamily="34" charset="-128"/>
              </a:rPr>
              <a:t>data mining</a:t>
            </a:r>
            <a:r>
              <a:rPr lang="en-US" altLang="en-US" sz="2400" dirty="0">
                <a:ea typeface="ＭＳ Ｐゴシック" panose="020B0600070205080204" pitchFamily="34" charset="-128"/>
              </a:rPr>
              <a:t>).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Market basket analysis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Learning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Given:</a:t>
                </a:r>
              </a:p>
              <a:p>
                <a:pPr lvl="1"/>
                <a:r>
                  <a:rPr lang="en-IN" dirty="0"/>
                  <a:t>Training data: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Model: 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IN" dirty="0"/>
                  <a:t> of candidate predictors of the form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Loss function: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Goal: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IN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IN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I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lim>
                        </m:limLow>
                      </m:fName>
                      <m:e>
                        <m:r>
                          <a:rPr lang="en-IN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IN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Assumptions: </a:t>
                </a:r>
              </a:p>
              <a:p>
                <a:pPr lvl="1"/>
                <a:r>
                  <a:rPr lang="en-IN" dirty="0"/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</m:oMath>
                </a14:m>
                <a:r>
                  <a:rPr lang="en-IN" dirty="0"/>
                  <a:t> that generates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/>
                  <a:t> as well as “new data”</a:t>
                </a:r>
              </a:p>
              <a:p>
                <a:pPr lvl="1"/>
                <a:r>
                  <a:rPr lang="en-IN" dirty="0" err="1"/>
                  <a:t>iid</a:t>
                </a:r>
                <a:r>
                  <a:rPr lang="en-IN" dirty="0"/>
                  <a:t> samples and bounded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8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Callout 3"/>
          <p:cNvSpPr/>
          <p:nvPr/>
        </p:nvSpPr>
        <p:spPr>
          <a:xfrm>
            <a:off x="6003635" y="3472874"/>
            <a:ext cx="5292437" cy="1034472"/>
          </a:xfrm>
          <a:prstGeom prst="wedgeEllipseCallout">
            <a:avLst>
              <a:gd name="adj1" fmla="val -64638"/>
              <a:gd name="adj2" fmla="val 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How well can we approximate?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022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Skyline 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Case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(estimate error rate)</a:t>
                </a:r>
              </a:p>
              <a:p>
                <a:pPr lvl="1"/>
                <a:r>
                  <a:rPr lang="en-IN" dirty="0"/>
                  <a:t>Law of large numbers: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I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dirty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IN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 dirty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I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I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IN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nor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Callout 3"/>
          <p:cNvSpPr/>
          <p:nvPr/>
        </p:nvSpPr>
        <p:spPr>
          <a:xfrm>
            <a:off x="5190835" y="3823854"/>
            <a:ext cx="5098473" cy="1754909"/>
          </a:xfrm>
          <a:prstGeom prst="wedgeEllipseCallout">
            <a:avLst>
              <a:gd name="adj1" fmla="val 1378"/>
              <a:gd name="adj2" fmla="val -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With high probability,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average loss (a.k.a. empirical risk)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on (a large) training set is a good approximation for risk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2050C0-0872-C81B-F23F-4B453F44886F}"/>
                  </a:ext>
                </a:extLst>
              </p:cNvPr>
              <p:cNvSpPr txBox="1"/>
              <p:nvPr/>
            </p:nvSpPr>
            <p:spPr>
              <a:xfrm>
                <a:off x="986320" y="5712431"/>
                <a:ext cx="109625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law of large numbers states that, with a sufficiently large number of samples (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approaching infinity), the sample mean converges to the true population mean.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2050C0-0872-C81B-F23F-4B453F448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20" y="5712431"/>
                <a:ext cx="10962526" cy="923330"/>
              </a:xfrm>
              <a:prstGeom prst="rect">
                <a:avLst/>
              </a:prstGeom>
              <a:blipFill>
                <a:blip r:embed="rId3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686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Skyline 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Case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(estimate error rate)</a:t>
                </a:r>
              </a:p>
              <a:p>
                <a:pPr lvl="1"/>
                <a:r>
                  <a:rPr lang="en-IN" dirty="0"/>
                  <a:t>Law of large numbers: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d>
                                  <m:dPr>
                                    <m:ctrlPr>
                                      <a:rPr lang="en-I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dirty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IN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N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 dirty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I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I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IN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nor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2262909" y="4064000"/>
                <a:ext cx="7721600" cy="2336800"/>
              </a:xfrm>
              <a:prstGeom prst="wedgeRectCallout">
                <a:avLst>
                  <a:gd name="adj1" fmla="val 22827"/>
                  <a:gd name="adj2" fmla="val -89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For given (but any)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𝑋𝑌</m:t>
                        </m:r>
                      </m:sub>
                    </m:sSub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&gt;0,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𝜖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,  we have that: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𝜖</m:t>
                        </m:r>
                      </m:e>
                    </m:d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ℕ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, such that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IN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I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I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0" lang="en-IN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I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I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I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a:rPr kumimoji="0" lang="en-I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kumimoji="0" lang="en-IN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IN" sz="18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IN" sz="18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kumimoji="0" lang="en-IN" sz="1800" b="0" i="0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IN" sz="18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IN" sz="18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kumimoji="0" lang="en-IN" sz="18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IN" sz="1800" b="0" i="1" u="none" strike="noStrike" kern="1200" cap="none" spc="0" normalizeH="0" baseline="0" noProof="0" dirty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white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IN" sz="1800" b="0" i="1" u="none" strike="noStrike" kern="1200" cap="none" spc="0" normalizeH="0" baseline="0" noProof="0" dirty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white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IN" sz="1800" b="0" i="0" u="none" strike="noStrike" kern="1200" cap="none" spc="0" normalizeH="0" baseline="0" noProof="0" dirty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white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a:rPr kumimoji="0" lang="en-I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IN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IN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I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kumimoji="0" lang="en-IN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IN" sz="18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𝑌</m:t>
                                      </m:r>
                                      <m:r>
                                        <a:rPr kumimoji="0" lang="en-IN" sz="18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IN" sz="18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𝑔</m:t>
                                      </m:r>
                                      <m:r>
                                        <a:rPr kumimoji="0" lang="en-IN" sz="18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IN" sz="18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𝑋</m:t>
                                      </m:r>
                                      <m:r>
                                        <a:rPr kumimoji="0" lang="en-IN" sz="18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&lt;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for all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sSub>
                      <m:sSubPr>
                        <m:ctrlP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𝜖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09" y="4064000"/>
                <a:ext cx="7721600" cy="2336800"/>
              </a:xfrm>
              <a:prstGeom prst="wedgeRectCallout">
                <a:avLst>
                  <a:gd name="adj1" fmla="val 22827"/>
                  <a:gd name="adj2" fmla="val -89279"/>
                </a:avLst>
              </a:prstGeom>
              <a:blipFill>
                <a:blip r:embed="rId3"/>
                <a:stretch>
                  <a:fillRect b="-2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9EFFCB-66E8-EA9F-AB22-15E41471596F}"/>
              </a:ext>
            </a:extLst>
          </p:cNvPr>
          <p:cNvSpPr txBox="1"/>
          <p:nvPr/>
        </p:nvSpPr>
        <p:spPr>
          <a:xfrm>
            <a:off x="4282633" y="685800"/>
            <a:ext cx="7639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LLN states that, with a sufficiently large number of samples, the sample mean converges to the true population mean. In the context of empirical risk minimization, this means that the average loss (empirical risk) on a large training set converges to the true expected risk.</a:t>
            </a:r>
          </a:p>
        </p:txBody>
      </p:sp>
    </p:spTree>
    <p:extLst>
      <p:ext uri="{BB962C8B-B14F-4D97-AF65-F5344CB8AC3E}">
        <p14:creationId xmlns:p14="http://schemas.microsoft.com/office/powerpoint/2010/main" val="2273412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1" y="205507"/>
            <a:ext cx="516300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20" dirty="0"/>
              <a:t>Statistical</a:t>
            </a:r>
            <a:r>
              <a:rPr spc="198" dirty="0"/>
              <a:t> </a:t>
            </a:r>
            <a:r>
              <a:rPr spc="-89" dirty="0"/>
              <a:t>Learning</a:t>
            </a:r>
            <a:r>
              <a:rPr spc="208" dirty="0"/>
              <a:t> </a:t>
            </a:r>
            <a:r>
              <a:rPr spc="-69" dirty="0"/>
              <a:t>Framework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92735" y="1014678"/>
            <a:ext cx="6030007" cy="4686961"/>
          </a:xfrm>
          <a:prstGeom prst="rect">
            <a:avLst/>
          </a:prstGeom>
        </p:spPr>
        <p:txBody>
          <a:bodyPr vert="horz" wrap="square" lIns="0" tIns="44042" rIns="0" bIns="0" rtlCol="0">
            <a:spAutoFit/>
          </a:bodyPr>
          <a:lstStyle/>
          <a:p>
            <a:pPr marL="125838" defTabSz="1812066">
              <a:spcBef>
                <a:spcPts val="347"/>
              </a:spcBef>
            </a:pPr>
            <a:r>
              <a:rPr sz="2180" b="1" spc="-109" dirty="0">
                <a:solidFill>
                  <a:prstClr val="black"/>
                </a:solidFill>
                <a:latin typeface="Arial"/>
                <a:cs typeface="Arial"/>
              </a:rPr>
              <a:t>Learner’s</a:t>
            </a:r>
            <a:r>
              <a:rPr sz="2180" b="1" spc="12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50" dirty="0">
                <a:solidFill>
                  <a:prstClr val="black"/>
                </a:solidFill>
                <a:latin typeface="Arial"/>
                <a:cs typeface="Arial"/>
              </a:rPr>
              <a:t>Input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674491" marR="518452" indent="-351088" defTabSz="1812066">
              <a:lnSpc>
                <a:spcPct val="101499"/>
              </a:lnSpc>
              <a:spcBef>
                <a:spcPts val="515"/>
              </a:spcBef>
              <a:buClr>
                <a:srgbClr val="0052D6"/>
              </a:buClr>
              <a:buSzPct val="122222"/>
              <a:buFont typeface="Lucida Sans Unicode"/>
              <a:buChar char="►"/>
              <a:tabLst>
                <a:tab pos="675750" algn="l"/>
              </a:tabLst>
            </a:pPr>
            <a:r>
              <a:rPr sz="1784" b="1" spc="-40" dirty="0">
                <a:solidFill>
                  <a:prstClr val="black"/>
                </a:solidFill>
                <a:latin typeface="Arial"/>
                <a:cs typeface="Arial"/>
              </a:rPr>
              <a:t>Domain</a:t>
            </a:r>
            <a:r>
              <a:rPr sz="1784" b="1" spc="-30" dirty="0">
                <a:solidFill>
                  <a:prstClr val="black"/>
                </a:solidFill>
                <a:latin typeface="Arial"/>
                <a:cs typeface="Arial"/>
              </a:rPr>
              <a:t> Set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(Input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Space):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Set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1784" spc="-10" dirty="0">
                <a:solidFill>
                  <a:prstClr val="black"/>
                </a:solidFill>
                <a:latin typeface="Tahoma"/>
                <a:cs typeface="Tahoma"/>
              </a:rPr>
              <a:t>all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possible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 examples/instances</a:t>
            </a:r>
            <a:r>
              <a:rPr sz="1784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129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9" dirty="0">
                <a:solidFill>
                  <a:prstClr val="black"/>
                </a:solidFill>
                <a:latin typeface="Tahoma"/>
                <a:cs typeface="Tahoma"/>
              </a:rPr>
              <a:t>wish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30" dirty="0">
                <a:solidFill>
                  <a:prstClr val="black"/>
                </a:solidFill>
                <a:latin typeface="Tahoma"/>
                <a:cs typeface="Tahoma"/>
              </a:rPr>
              <a:t>label,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79" dirty="0">
                <a:solidFill>
                  <a:prstClr val="black"/>
                </a:solidFill>
                <a:latin typeface="Tahoma"/>
                <a:cs typeface="Tahoma"/>
              </a:rPr>
              <a:t>shown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7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5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1784">
              <a:solidFill>
                <a:prstClr val="black"/>
              </a:solidFill>
              <a:latin typeface="Tahoma"/>
              <a:cs typeface="Tahoma"/>
            </a:endParaRPr>
          </a:p>
          <a:p>
            <a:pPr marL="674491" marR="268035" indent="-313336" defTabSz="1812066">
              <a:lnSpc>
                <a:spcPct val="101499"/>
              </a:lnSpc>
              <a:spcBef>
                <a:spcPts val="585"/>
              </a:spcBef>
              <a:buClr>
                <a:srgbClr val="0052D6"/>
              </a:buClr>
              <a:buFont typeface="Lucida Sans Unicode"/>
              <a:buChar char="►"/>
              <a:tabLst>
                <a:tab pos="675750" algn="l"/>
              </a:tabLst>
            </a:pPr>
            <a:r>
              <a:rPr sz="1784" b="1" spc="-59" dirty="0">
                <a:solidFill>
                  <a:prstClr val="black"/>
                </a:solidFill>
                <a:latin typeface="Arial"/>
                <a:cs typeface="Arial"/>
              </a:rPr>
              <a:t>Label</a:t>
            </a:r>
            <a:r>
              <a:rPr sz="1784" b="1" spc="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84" b="1" spc="-30" dirty="0">
                <a:solidFill>
                  <a:prstClr val="black"/>
                </a:solidFill>
                <a:latin typeface="Arial"/>
                <a:cs typeface="Arial"/>
              </a:rPr>
              <a:t>Set</a:t>
            </a:r>
            <a:r>
              <a:rPr sz="1784" b="1" spc="10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84" spc="-30" dirty="0">
                <a:solidFill>
                  <a:prstClr val="black"/>
                </a:solidFill>
                <a:latin typeface="Tahoma"/>
                <a:cs typeface="Tahoma"/>
              </a:rPr>
              <a:t>(Target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Space):</a:t>
            </a:r>
            <a:r>
              <a:rPr sz="1784" spc="23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Set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10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labels, </a:t>
            </a:r>
            <a:r>
              <a:rPr sz="1784" spc="-5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79" dirty="0">
                <a:solidFill>
                  <a:prstClr val="black"/>
                </a:solidFill>
                <a:latin typeface="Tahoma"/>
                <a:cs typeface="Tahoma"/>
              </a:rPr>
              <a:t>shown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7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59" dirty="0">
                <a:solidFill>
                  <a:prstClr val="black"/>
                </a:solidFill>
                <a:latin typeface="Cambria"/>
                <a:cs typeface="Cambria"/>
              </a:rPr>
              <a:t>Y</a:t>
            </a:r>
            <a:r>
              <a:rPr sz="1784" spc="5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1784">
              <a:solidFill>
                <a:prstClr val="black"/>
              </a:solidFill>
              <a:latin typeface="Tahoma"/>
              <a:cs typeface="Tahoma"/>
            </a:endParaRPr>
          </a:p>
          <a:p>
            <a:pPr marL="674491" indent="-314595" defTabSz="1812066">
              <a:spcBef>
                <a:spcPts val="624"/>
              </a:spcBef>
              <a:buClr>
                <a:srgbClr val="0052D6"/>
              </a:buClr>
              <a:buFont typeface="Lucida Sans Unicode"/>
              <a:buChar char="►"/>
              <a:tabLst>
                <a:tab pos="675750" algn="l"/>
              </a:tabLst>
            </a:pPr>
            <a:r>
              <a:rPr sz="1784" b="1" spc="-79" dirty="0">
                <a:solidFill>
                  <a:prstClr val="black"/>
                </a:solidFill>
                <a:latin typeface="Arial"/>
                <a:cs typeface="Arial"/>
              </a:rPr>
              <a:t>Sample</a:t>
            </a:r>
            <a:r>
              <a:rPr sz="1784" b="1" spc="10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(Training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10" dirty="0">
                <a:solidFill>
                  <a:prstClr val="black"/>
                </a:solidFill>
                <a:latin typeface="Tahoma"/>
                <a:cs typeface="Tahoma"/>
              </a:rPr>
              <a:t>Data):</a:t>
            </a:r>
            <a:r>
              <a:rPr sz="1784" spc="25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14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finite</a:t>
            </a:r>
            <a:r>
              <a:rPr sz="1784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89" dirty="0">
                <a:solidFill>
                  <a:prstClr val="black"/>
                </a:solidFill>
                <a:latin typeface="Tahoma"/>
                <a:cs typeface="Tahoma"/>
              </a:rPr>
              <a:t>sequence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784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pairs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endParaRPr sz="1784">
              <a:solidFill>
                <a:prstClr val="black"/>
              </a:solidFill>
              <a:latin typeface="Tahoma"/>
              <a:cs typeface="Tahoma"/>
            </a:endParaRPr>
          </a:p>
          <a:p>
            <a:pPr marL="674491" defTabSz="1812066">
              <a:spcBef>
                <a:spcPts val="40"/>
              </a:spcBef>
            </a:pPr>
            <a:r>
              <a:rPr sz="1784" i="1" spc="3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1784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dirty="0">
                <a:solidFill>
                  <a:prstClr val="black"/>
                </a:solidFill>
                <a:latin typeface="Lucida Sans Unicode"/>
                <a:cs typeface="Lucida Sans Unicode"/>
              </a:rPr>
              <a:t>×</a:t>
            </a:r>
            <a:r>
              <a:rPr sz="1784" spc="-15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784" i="1" spc="20" dirty="0">
                <a:solidFill>
                  <a:prstClr val="black"/>
                </a:solidFill>
                <a:latin typeface="Cambria"/>
                <a:cs typeface="Cambria"/>
              </a:rPr>
              <a:t>Y</a:t>
            </a:r>
            <a:r>
              <a:rPr sz="1784" i="1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i="1" spc="-40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spc="-69" dirty="0">
                <a:solidFill>
                  <a:prstClr val="black"/>
                </a:solidFill>
                <a:latin typeface="Tahoma"/>
                <a:cs typeface="Tahoma"/>
              </a:rPr>
              <a:t>sh</a:t>
            </a:r>
            <a:r>
              <a:rPr sz="1784" spc="-139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1784" spc="-69" dirty="0">
                <a:solidFill>
                  <a:prstClr val="black"/>
                </a:solidFill>
                <a:latin typeface="Tahoma"/>
                <a:cs typeface="Tahoma"/>
              </a:rPr>
              <a:t>wn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109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8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1784" i="1" spc="10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spc="119" dirty="0">
                <a:solidFill>
                  <a:prstClr val="black"/>
                </a:solidFill>
                <a:latin typeface="Tahoma"/>
                <a:cs typeface="Tahoma"/>
              </a:rPr>
              <a:t>=</a:t>
            </a:r>
            <a:r>
              <a:rPr sz="1784" spc="-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20" dirty="0">
                <a:solidFill>
                  <a:prstClr val="black"/>
                </a:solidFill>
                <a:latin typeface="Tahoma"/>
                <a:cs typeface="Tahoma"/>
              </a:rPr>
              <a:t>((</a:t>
            </a:r>
            <a:r>
              <a:rPr sz="1784" i="1" spc="4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1784" spc="119" baseline="-9259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1784" i="1" spc="1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784" i="1" spc="-19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84" i="1" spc="20" dirty="0">
                <a:solidFill>
                  <a:prstClr val="black"/>
                </a:solidFill>
                <a:latin typeface="Cambria"/>
                <a:cs typeface="Cambria"/>
              </a:rPr>
              <a:t>y</a:t>
            </a:r>
            <a:r>
              <a:rPr sz="1784" spc="119" baseline="-9259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1784" spc="20" dirty="0">
                <a:solidFill>
                  <a:prstClr val="black"/>
                </a:solidFill>
                <a:latin typeface="Tahoma"/>
                <a:cs typeface="Tahoma"/>
              </a:rPr>
              <a:t>)</a:t>
            </a:r>
            <a:r>
              <a:rPr sz="1784" i="1" spc="1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784" i="1" spc="-19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84" spc="-624" dirty="0">
                <a:solidFill>
                  <a:prstClr val="black"/>
                </a:solidFill>
                <a:latin typeface="Lucida Sans Unicode"/>
                <a:cs typeface="Lucida Sans Unicode"/>
              </a:rPr>
              <a:t>·</a:t>
            </a:r>
            <a:r>
              <a:rPr sz="1784" spc="-268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784" spc="-624" dirty="0">
                <a:solidFill>
                  <a:prstClr val="black"/>
                </a:solidFill>
                <a:latin typeface="Lucida Sans Unicode"/>
                <a:cs typeface="Lucida Sans Unicode"/>
              </a:rPr>
              <a:t>·</a:t>
            </a:r>
            <a:r>
              <a:rPr sz="1784" spc="-268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784" spc="-624" dirty="0">
                <a:solidFill>
                  <a:prstClr val="black"/>
                </a:solidFill>
                <a:latin typeface="Lucida Sans Unicode"/>
                <a:cs typeface="Lucida Sans Unicode"/>
              </a:rPr>
              <a:t>·</a:t>
            </a:r>
            <a:r>
              <a:rPr sz="1784" spc="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784" i="1" spc="1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784" i="1" spc="-19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84" spc="20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1784" i="1" spc="4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1784" i="1" spc="149" baseline="-9259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1784" i="1" spc="1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784" i="1" spc="-19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84" i="1" spc="20" dirty="0">
                <a:solidFill>
                  <a:prstClr val="black"/>
                </a:solidFill>
                <a:latin typeface="Cambria"/>
                <a:cs typeface="Cambria"/>
              </a:rPr>
              <a:t>y</a:t>
            </a:r>
            <a:r>
              <a:rPr sz="1784" i="1" spc="149" baseline="-9259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1784" spc="20" dirty="0">
                <a:solidFill>
                  <a:prstClr val="black"/>
                </a:solidFill>
                <a:latin typeface="Tahoma"/>
                <a:cs typeface="Tahoma"/>
              </a:rPr>
              <a:t>))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1784">
              <a:solidFill>
                <a:prstClr val="black"/>
              </a:solidFill>
              <a:latin typeface="Tahoma"/>
              <a:cs typeface="Tahoma"/>
            </a:endParaRPr>
          </a:p>
          <a:p>
            <a:pPr marL="125838" defTabSz="1812066">
              <a:spcBef>
                <a:spcPts val="733"/>
              </a:spcBef>
            </a:pPr>
            <a:r>
              <a:rPr sz="2180" b="1" spc="-99" dirty="0">
                <a:solidFill>
                  <a:prstClr val="black"/>
                </a:solidFill>
                <a:latin typeface="Arial"/>
                <a:cs typeface="Arial"/>
              </a:rPr>
              <a:t>Lerner’s</a:t>
            </a:r>
            <a:r>
              <a:rPr sz="2180" b="1" spc="12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40" dirty="0">
                <a:solidFill>
                  <a:prstClr val="black"/>
                </a:solidFill>
                <a:latin typeface="Arial"/>
                <a:cs typeface="Arial"/>
              </a:rPr>
              <a:t>Output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674491" marR="159814" indent="-313336" defTabSz="1812066">
              <a:lnSpc>
                <a:spcPct val="101499"/>
              </a:lnSpc>
              <a:spcBef>
                <a:spcPts val="515"/>
              </a:spcBef>
              <a:buClr>
                <a:srgbClr val="0052D6"/>
              </a:buClr>
              <a:buFont typeface="Lucida Sans Unicode"/>
              <a:buChar char="►"/>
              <a:tabLst>
                <a:tab pos="675750" algn="l"/>
              </a:tabLst>
            </a:pPr>
            <a:r>
              <a:rPr sz="1784" b="1" spc="-79" dirty="0">
                <a:solidFill>
                  <a:prstClr val="black"/>
                </a:solidFill>
                <a:latin typeface="Arial"/>
                <a:cs typeface="Arial"/>
              </a:rPr>
              <a:t>Hypothesis</a:t>
            </a:r>
            <a:r>
              <a:rPr sz="1784" spc="-79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1784" spc="24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69" dirty="0">
                <a:solidFill>
                  <a:prstClr val="black"/>
                </a:solidFill>
                <a:latin typeface="Tahoma"/>
                <a:cs typeface="Tahoma"/>
              </a:rPr>
              <a:t>learner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30" dirty="0">
                <a:solidFill>
                  <a:prstClr val="black"/>
                </a:solidFill>
                <a:latin typeface="Tahoma"/>
                <a:cs typeface="Tahoma"/>
              </a:rPr>
              <a:t>outputs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6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mapping</a:t>
            </a:r>
            <a:r>
              <a:rPr sz="1784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function </a:t>
            </a:r>
            <a:r>
              <a:rPr sz="1784" spc="-5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1784" i="1" spc="10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spc="-129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3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1784" i="1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i="1" spc="-16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spc="149" dirty="0">
                <a:solidFill>
                  <a:prstClr val="black"/>
                </a:solidFill>
                <a:latin typeface="Lucida Sans Unicode"/>
                <a:cs typeface="Lucida Sans Unicode"/>
              </a:rPr>
              <a:t>→</a:t>
            </a:r>
            <a:r>
              <a:rPr sz="1784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784" i="1" spc="20" dirty="0">
                <a:solidFill>
                  <a:prstClr val="black"/>
                </a:solidFill>
                <a:latin typeface="Cambria"/>
                <a:cs typeface="Cambria"/>
              </a:rPr>
              <a:t>Y</a:t>
            </a:r>
            <a:r>
              <a:rPr sz="1784" i="1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i="1" spc="-40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9" dirty="0">
                <a:solidFill>
                  <a:prstClr val="black"/>
                </a:solidFill>
                <a:latin typeface="Tahoma"/>
                <a:cs typeface="Tahoma"/>
              </a:rPr>
              <a:t>assign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6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9" dirty="0">
                <a:solidFill>
                  <a:prstClr val="black"/>
                </a:solidFill>
                <a:latin typeface="Tahoma"/>
                <a:cs typeface="Tahoma"/>
              </a:rPr>
              <a:t>value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10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4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1784" i="1" spc="13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spc="-208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1784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784" i="1" spc="13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. 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Another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notation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6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40" dirty="0">
                <a:solidFill>
                  <a:prstClr val="black"/>
                </a:solidFill>
                <a:latin typeface="Cambria"/>
                <a:cs typeface="Cambria"/>
              </a:rPr>
              <a:t>A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1784" i="1" spc="40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) 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which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89" dirty="0">
                <a:solidFill>
                  <a:prstClr val="black"/>
                </a:solidFill>
                <a:latin typeface="Tahoma"/>
                <a:cs typeface="Tahoma"/>
              </a:rPr>
              <a:t>means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output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learning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30" dirty="0">
                <a:solidFill>
                  <a:prstClr val="black"/>
                </a:solidFill>
                <a:latin typeface="Tahoma"/>
                <a:cs typeface="Tahoma"/>
              </a:rPr>
              <a:t>algorithm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-10" dirty="0">
                <a:solidFill>
                  <a:prstClr val="black"/>
                </a:solidFill>
                <a:latin typeface="Cambria"/>
                <a:cs typeface="Cambria"/>
              </a:rPr>
              <a:t>A</a:t>
            </a:r>
            <a:r>
              <a:rPr sz="1784" spc="-10" dirty="0">
                <a:solidFill>
                  <a:prstClr val="black"/>
                </a:solidFill>
                <a:latin typeface="Tahoma"/>
                <a:cs typeface="Tahoma"/>
              </a:rPr>
              <a:t>, </a:t>
            </a:r>
            <a:r>
              <a:rPr sz="178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upon receiving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training </a:t>
            </a:r>
            <a:r>
              <a:rPr sz="1784" spc="-89" dirty="0">
                <a:solidFill>
                  <a:prstClr val="black"/>
                </a:solidFill>
                <a:latin typeface="Tahoma"/>
                <a:cs typeface="Tahoma"/>
              </a:rPr>
              <a:t>sequence</a:t>
            </a:r>
            <a:r>
              <a:rPr sz="1784" spc="-7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30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1784" spc="30" dirty="0">
                <a:solidFill>
                  <a:prstClr val="black"/>
                </a:solidFill>
                <a:latin typeface="Tahoma"/>
                <a:cs typeface="Tahoma"/>
              </a:rPr>
              <a:t>.  </a:t>
            </a:r>
            <a:r>
              <a:rPr sz="1784" spc="-10" dirty="0">
                <a:solidFill>
                  <a:prstClr val="black"/>
                </a:solidFill>
                <a:latin typeface="Tahoma"/>
                <a:cs typeface="Tahoma"/>
              </a:rPr>
              <a:t>Also, </a:t>
            </a:r>
            <a:r>
              <a:rPr sz="1784" spc="-129" dirty="0">
                <a:solidFill>
                  <a:prstClr val="black"/>
                </a:solidFill>
                <a:latin typeface="Tahoma"/>
                <a:cs typeface="Tahoma"/>
              </a:rPr>
              <a:t>we </a:t>
            </a:r>
            <a:r>
              <a:rPr sz="1784" spc="-11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might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89" dirty="0">
                <a:solidFill>
                  <a:prstClr val="black"/>
                </a:solidFill>
                <a:latin typeface="Tahoma"/>
                <a:cs typeface="Tahoma"/>
              </a:rPr>
              <a:t>show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69" dirty="0">
                <a:solidFill>
                  <a:prstClr val="black"/>
                </a:solidFill>
                <a:latin typeface="Tahoma"/>
                <a:cs typeface="Tahoma"/>
              </a:rPr>
              <a:t>learned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5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20" dirty="0">
                <a:solidFill>
                  <a:prstClr val="black"/>
                </a:solidFill>
                <a:latin typeface="Tahoma"/>
                <a:cs typeface="Tahoma"/>
              </a:rPr>
              <a:t>training</a:t>
            </a:r>
            <a:r>
              <a:rPr sz="1784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spc="-30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89" dirty="0">
                <a:solidFill>
                  <a:prstClr val="black"/>
                </a:solidFill>
                <a:latin typeface="Cambria"/>
                <a:cs typeface="Cambria"/>
              </a:rPr>
              <a:t>S </a:t>
            </a:r>
            <a:r>
              <a:rPr sz="1784" i="1" spc="-357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spc="-109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1784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1784" i="1" spc="87" baseline="-925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1784" i="1" baseline="-925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i="1" spc="119" baseline="-925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spc="-129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1784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784" i="1" spc="3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1784" i="1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i="1" spc="-16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784" spc="149" dirty="0">
                <a:solidFill>
                  <a:prstClr val="black"/>
                </a:solidFill>
                <a:latin typeface="Lucida Sans Unicode"/>
                <a:cs typeface="Lucida Sans Unicode"/>
              </a:rPr>
              <a:t>→</a:t>
            </a:r>
            <a:r>
              <a:rPr sz="1784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784" i="1" spc="159" dirty="0">
                <a:solidFill>
                  <a:prstClr val="black"/>
                </a:solidFill>
                <a:latin typeface="Cambria"/>
                <a:cs typeface="Cambria"/>
              </a:rPr>
              <a:t>Y</a:t>
            </a:r>
            <a:r>
              <a:rPr sz="1784" spc="-4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1784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7270" y="2582544"/>
            <a:ext cx="3977682" cy="20525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28215" y="6307180"/>
            <a:ext cx="276837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03" defTabSz="1812066">
              <a:lnSpc>
                <a:spcPts val="2091"/>
              </a:lnSpc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6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EFBE7-99DE-6F42-D4F9-D3C5DEBB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4" y="827027"/>
            <a:ext cx="6597869" cy="561480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78549" y="6307180"/>
            <a:ext cx="17616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2091"/>
              </a:lnSpc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7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29" y="205507"/>
            <a:ext cx="580350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20" dirty="0"/>
              <a:t>Statistical</a:t>
            </a:r>
            <a:r>
              <a:rPr spc="226" dirty="0"/>
              <a:t> </a:t>
            </a:r>
            <a:r>
              <a:rPr spc="-89" dirty="0"/>
              <a:t>Learning</a:t>
            </a:r>
            <a:r>
              <a:rPr spc="226" dirty="0"/>
              <a:t> </a:t>
            </a:r>
            <a:r>
              <a:rPr spc="-69" dirty="0"/>
              <a:t>Framework</a:t>
            </a:r>
            <a:r>
              <a:rPr spc="238" dirty="0"/>
              <a:t> </a:t>
            </a:r>
            <a:r>
              <a:rPr spc="198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0909" y="1803133"/>
            <a:ext cx="7879779" cy="2726131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100670" defTabSz="1812066">
              <a:spcBef>
                <a:spcPts val="860"/>
              </a:spcBef>
            </a:pPr>
            <a:r>
              <a:rPr sz="2180" b="1" spc="-109" dirty="0">
                <a:solidFill>
                  <a:prstClr val="black"/>
                </a:solidFill>
                <a:latin typeface="Arial"/>
                <a:cs typeface="Arial"/>
              </a:rPr>
              <a:t>Assumption</a:t>
            </a:r>
            <a:r>
              <a:rPr sz="2180" b="1" spc="1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59" dirty="0">
                <a:solidFill>
                  <a:prstClr val="black"/>
                </a:solidFill>
                <a:latin typeface="Arial"/>
                <a:cs typeface="Arial"/>
              </a:rPr>
              <a:t>about</a:t>
            </a:r>
            <a:r>
              <a:rPr sz="2180" b="1" spc="16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40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r>
              <a:rPr sz="2180" b="1" spc="1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79" dirty="0">
                <a:solidFill>
                  <a:prstClr val="black"/>
                </a:solidFill>
                <a:latin typeface="Arial"/>
                <a:cs typeface="Arial"/>
              </a:rPr>
              <a:t>generation</a:t>
            </a:r>
            <a:r>
              <a:rPr sz="2180" b="1" spc="16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109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649324" marR="904775" indent="-351088" defTabSz="1812066">
              <a:lnSpc>
                <a:spcPct val="102600"/>
              </a:lnSpc>
              <a:spcBef>
                <a:spcPts val="595"/>
              </a:spcBef>
              <a:buClr>
                <a:srgbClr val="3333B2"/>
              </a:buClr>
              <a:buFontTx/>
              <a:buAutoNum type="arabicPeriod"/>
              <a:tabLst>
                <a:tab pos="650582" algn="l"/>
              </a:tabLst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instances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training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data,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i="1" spc="23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generated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probability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distribution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over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649324" marR="414007" indent="-351088" defTabSz="1812066">
              <a:lnSpc>
                <a:spcPct val="102600"/>
              </a:lnSpc>
              <a:spcBef>
                <a:spcPts val="595"/>
              </a:spcBef>
              <a:buClr>
                <a:srgbClr val="3333B2"/>
              </a:buClr>
              <a:buFontTx/>
              <a:buAutoNum type="arabicPeriod"/>
              <a:tabLst>
                <a:tab pos="650582" algn="l"/>
              </a:tabLst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labels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generated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target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function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180" i="1" spc="367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4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i="1" spc="25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09" dirty="0">
                <a:solidFill>
                  <a:prstClr val="black"/>
                </a:solidFill>
                <a:latin typeface="Lucida Sans Unicode"/>
                <a:cs typeface="Lucida Sans Unicode"/>
              </a:rPr>
              <a:t>→</a:t>
            </a:r>
            <a:r>
              <a:rPr sz="2180" spc="-9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i="1" spc="59" dirty="0">
                <a:solidFill>
                  <a:prstClr val="black"/>
                </a:solidFill>
                <a:latin typeface="Cambria"/>
                <a:cs typeface="Cambria"/>
              </a:rPr>
              <a:t>Y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,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180" i="1" spc="-24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4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378" i="1" spc="162" baseline="-13888" dirty="0">
                <a:solidFill>
                  <a:prstClr val="black"/>
                </a:solidFill>
                <a:latin typeface="Cambria"/>
                <a:cs typeface="Cambria"/>
              </a:rPr>
              <a:t>i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10" dirty="0">
                <a:solidFill>
                  <a:prstClr val="black"/>
                </a:solidFill>
                <a:latin typeface="Cambria"/>
                <a:cs typeface="Cambria"/>
              </a:rPr>
              <a:t>y</a:t>
            </a:r>
            <a:r>
              <a:rPr sz="2378" i="1" spc="162" baseline="-13888" dirty="0">
                <a:solidFill>
                  <a:prstClr val="black"/>
                </a:solidFill>
                <a:latin typeface="Cambria"/>
                <a:cs typeface="Cambria"/>
              </a:rPr>
              <a:t>i</a:t>
            </a: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180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12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733" dirty="0">
                <a:solidFill>
                  <a:prstClr val="black"/>
                </a:solidFill>
                <a:latin typeface="Lucida Sans Unicode"/>
                <a:cs typeface="Lucida Sans Unicode"/>
              </a:rPr>
              <a:t>∀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378" i="1" spc="30" baseline="-13888" dirty="0">
                <a:solidFill>
                  <a:prstClr val="black"/>
                </a:solidFill>
                <a:latin typeface="Cambria"/>
                <a:cs typeface="Cambria"/>
              </a:rPr>
              <a:t>i</a:t>
            </a:r>
            <a:r>
              <a:rPr sz="2378" i="1" baseline="-13888" dirty="0">
                <a:solidFill>
                  <a:prstClr val="black"/>
                </a:solidFill>
                <a:latin typeface="Cambria"/>
                <a:cs typeface="Cambria"/>
              </a:rPr>
              <a:t>  </a:t>
            </a:r>
            <a:r>
              <a:rPr sz="2180" spc="-297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endParaRPr sz="2180">
              <a:solidFill>
                <a:prstClr val="black"/>
              </a:solidFill>
              <a:latin typeface="Cambria"/>
              <a:cs typeface="Cambria"/>
            </a:endParaRPr>
          </a:p>
          <a:p>
            <a:pPr marL="649324" marR="60402" indent="-351088" defTabSz="1812066">
              <a:lnSpc>
                <a:spcPct val="102699"/>
              </a:lnSpc>
              <a:spcBef>
                <a:spcPts val="585"/>
              </a:spcBef>
              <a:buClr>
                <a:srgbClr val="3333B2"/>
              </a:buClr>
              <a:buFontTx/>
              <a:buAutoNum type="arabicPeriod"/>
              <a:tabLst>
                <a:tab pos="650582" algn="l"/>
              </a:tabLst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learner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doesn’t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know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anything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about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6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observes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sample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79B31-B076-70EC-178A-0D3EF16A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219" y="1142242"/>
            <a:ext cx="8663725" cy="457351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0" y="205507"/>
            <a:ext cx="3454167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79" dirty="0"/>
              <a:t>Measures</a:t>
            </a:r>
            <a:r>
              <a:rPr spc="208" dirty="0"/>
              <a:t> </a:t>
            </a:r>
            <a:r>
              <a:rPr spc="-59" dirty="0"/>
              <a:t>of</a:t>
            </a:r>
            <a:r>
              <a:rPr spc="218" dirty="0"/>
              <a:t> </a:t>
            </a:r>
            <a:r>
              <a:rPr spc="-188" dirty="0"/>
              <a:t>Success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0069" y="777962"/>
            <a:ext cx="7888588" cy="381181"/>
          </a:xfrm>
          <a:prstGeom prst="rect">
            <a:avLst/>
          </a:prstGeom>
          <a:solidFill>
            <a:srgbClr val="A6FFDF"/>
          </a:solidFill>
        </p:spPr>
        <p:txBody>
          <a:bodyPr vert="horz" wrap="square" lIns="0" tIns="15100" rIns="0" bIns="0" rtlCol="0">
            <a:spAutoFit/>
          </a:bodyPr>
          <a:lstStyle/>
          <a:p>
            <a:pPr marL="90603" defTabSz="1812066">
              <a:spcBef>
                <a:spcPts val="119"/>
              </a:spcBef>
            </a:pPr>
            <a:r>
              <a:rPr sz="2378" spc="-109" dirty="0">
                <a:solidFill>
                  <a:prstClr val="black"/>
                </a:solidFill>
                <a:latin typeface="Trebuchet MS"/>
                <a:cs typeface="Trebuchet MS"/>
              </a:rPr>
              <a:t>Definition</a:t>
            </a:r>
            <a:r>
              <a:rPr sz="2378" spc="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Trebuchet MS"/>
                <a:cs typeface="Trebuchet MS"/>
              </a:rPr>
              <a:t>(True</a:t>
            </a:r>
            <a:r>
              <a:rPr sz="2378" spc="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Trebuchet MS"/>
                <a:cs typeface="Trebuchet MS"/>
              </a:rPr>
              <a:t>Risk/Error,</a:t>
            </a:r>
            <a:r>
              <a:rPr sz="2378" spc="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168" dirty="0">
                <a:solidFill>
                  <a:prstClr val="black"/>
                </a:solidFill>
                <a:latin typeface="Trebuchet MS"/>
                <a:cs typeface="Trebuchet MS"/>
              </a:rPr>
              <a:t>or</a:t>
            </a:r>
            <a:r>
              <a:rPr sz="2378" spc="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159" dirty="0">
                <a:solidFill>
                  <a:prstClr val="black"/>
                </a:solidFill>
                <a:latin typeface="Trebuchet MS"/>
                <a:cs typeface="Trebuchet MS"/>
              </a:rPr>
              <a:t>Generalization</a:t>
            </a:r>
            <a:r>
              <a:rPr sz="2378" spc="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79" dirty="0">
                <a:solidFill>
                  <a:prstClr val="black"/>
                </a:solidFill>
                <a:latin typeface="Trebuchet MS"/>
                <a:cs typeface="Trebuchet MS"/>
              </a:rPr>
              <a:t>Error)</a:t>
            </a:r>
            <a:endParaRPr sz="2378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13021" y="2309623"/>
            <a:ext cx="6162133" cy="469362"/>
            <a:chOff x="749287" y="1165504"/>
            <a:chExt cx="3109595" cy="236854"/>
          </a:xfrm>
        </p:grpSpPr>
        <p:sp>
          <p:nvSpPr>
            <p:cNvPr id="5" name="object 5"/>
            <p:cNvSpPr/>
            <p:nvPr/>
          </p:nvSpPr>
          <p:spPr>
            <a:xfrm>
              <a:off x="749287" y="1168031"/>
              <a:ext cx="3109595" cy="0"/>
            </a:xfrm>
            <a:custGeom>
              <a:avLst/>
              <a:gdLst/>
              <a:ahLst/>
              <a:cxnLst/>
              <a:rect l="l" t="t" r="r" b="b"/>
              <a:pathLst>
                <a:path w="3109595">
                  <a:moveTo>
                    <a:pt x="0" y="0"/>
                  </a:moveTo>
                  <a:lnTo>
                    <a:pt x="3109417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51827" y="1168031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5">
                  <a:moveTo>
                    <a:pt x="0" y="23393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856177" y="1168031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5">
                  <a:moveTo>
                    <a:pt x="0" y="23393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150069" y="1258121"/>
            <a:ext cx="7888588" cy="1892556"/>
            <a:chOff x="313816" y="634885"/>
            <a:chExt cx="3980815" cy="955040"/>
          </a:xfrm>
        </p:grpSpPr>
        <p:sp>
          <p:nvSpPr>
            <p:cNvPr id="9" name="object 9"/>
            <p:cNvSpPr/>
            <p:nvPr/>
          </p:nvSpPr>
          <p:spPr>
            <a:xfrm>
              <a:off x="313816" y="634885"/>
              <a:ext cx="3980815" cy="955040"/>
            </a:xfrm>
            <a:custGeom>
              <a:avLst/>
              <a:gdLst/>
              <a:ahLst/>
              <a:cxnLst/>
              <a:rect l="l" t="t" r="r" b="b"/>
              <a:pathLst>
                <a:path w="3980815" h="955040">
                  <a:moveTo>
                    <a:pt x="3980370" y="0"/>
                  </a:moveTo>
                  <a:lnTo>
                    <a:pt x="0" y="0"/>
                  </a:lnTo>
                  <a:lnTo>
                    <a:pt x="0" y="954963"/>
                  </a:lnTo>
                  <a:lnTo>
                    <a:pt x="3980370" y="954963"/>
                  </a:lnTo>
                  <a:lnTo>
                    <a:pt x="3980370" y="0"/>
                  </a:lnTo>
                  <a:close/>
                </a:path>
              </a:pathLst>
            </a:custGeom>
            <a:solidFill>
              <a:srgbClr val="E4FFF5"/>
            </a:solidFill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49287" y="1401965"/>
              <a:ext cx="3109595" cy="0"/>
            </a:xfrm>
            <a:custGeom>
              <a:avLst/>
              <a:gdLst/>
              <a:ahLst/>
              <a:cxnLst/>
              <a:rect l="l" t="t" r="r" b="b"/>
              <a:pathLst>
                <a:path w="3109595">
                  <a:moveTo>
                    <a:pt x="0" y="0"/>
                  </a:moveTo>
                  <a:lnTo>
                    <a:pt x="3109417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91243" y="1299392"/>
            <a:ext cx="7857129" cy="137554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0335" defTabSz="1812066">
              <a:spcBef>
                <a:spcPts val="178"/>
              </a:spcBef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probability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draw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random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instance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i="1" spc="15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∼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such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50335" defTabSz="1812066">
              <a:spcBef>
                <a:spcPts val="69"/>
              </a:spcBef>
            </a:pP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7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Lucida Sans Unicode"/>
                <a:cs typeface="Lucida Sans Unicode"/>
              </a:rPr>
              <a:t>/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180" i="1" spc="-24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7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-178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906033" defTabSz="1812066">
              <a:spcBef>
                <a:spcPts val="2586"/>
              </a:spcBef>
              <a:tabLst>
                <a:tab pos="3656851" algn="l"/>
                <a:tab pos="7403045" algn="l"/>
              </a:tabLst>
            </a:pP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spc="73" baseline="-13888" dirty="0">
                <a:solidFill>
                  <a:prstClr val="black"/>
                </a:solidFill>
                <a:latin typeface="Cambria"/>
                <a:cs typeface="Cambria"/>
              </a:rPr>
              <a:t>D</a:t>
            </a:r>
            <a:r>
              <a:rPr sz="2378" i="1" spc="73" baseline="-13888" dirty="0">
                <a:solidFill>
                  <a:prstClr val="black"/>
                </a:solidFill>
                <a:latin typeface="Sitka Text"/>
                <a:cs typeface="Sitka Text"/>
              </a:rPr>
              <a:t>,</a:t>
            </a:r>
            <a:r>
              <a:rPr sz="2378" i="1" spc="73" baseline="-13888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378" i="1" spc="-119" baseline="-1388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2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12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spc="129" dirty="0">
                <a:solidFill>
                  <a:prstClr val="black"/>
                </a:solidFill>
                <a:latin typeface="Calibri"/>
                <a:cs typeface="Calibri"/>
              </a:rPr>
              <a:t>)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1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109" dirty="0">
                <a:solidFill>
                  <a:prstClr val="black"/>
                </a:solidFill>
                <a:latin typeface="Georgia"/>
                <a:cs typeface="Georgia"/>
              </a:rPr>
              <a:t>P</a:t>
            </a:r>
            <a:r>
              <a:rPr sz="2378" i="1" spc="162" baseline="-10416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378" spc="162" baseline="-10416" dirty="0">
                <a:solidFill>
                  <a:prstClr val="black"/>
                </a:solidFill>
                <a:latin typeface="Cambria"/>
                <a:cs typeface="Cambria"/>
              </a:rPr>
              <a:t>∼D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[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1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55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-555" dirty="0">
                <a:solidFill>
                  <a:prstClr val="black"/>
                </a:solidFill>
                <a:latin typeface="Lucida Sans Unicode"/>
                <a:cs typeface="Lucida Sans Unicode"/>
              </a:rPr>
              <a:t>/	</a:t>
            </a:r>
            <a:r>
              <a:rPr sz="2180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180" i="1" spc="-23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8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8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89" dirty="0">
                <a:solidFill>
                  <a:prstClr val="black"/>
                </a:solidFill>
                <a:latin typeface="Calibri"/>
                <a:cs typeface="Calibri"/>
              </a:rPr>
              <a:t>)]</a:t>
            </a:r>
            <a:r>
              <a:rPr sz="2180" spc="11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1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109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[</a:t>
            </a:r>
            <a:r>
              <a:rPr sz="2180" spc="109" dirty="0">
                <a:solidFill>
                  <a:prstClr val="black"/>
                </a:solidFill>
                <a:latin typeface="Lucida Sans Unicode"/>
                <a:cs typeface="Lucida Sans Unicode"/>
              </a:rPr>
              <a:t>{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i="1" spc="16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2180" spc="12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1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287" dirty="0">
                <a:solidFill>
                  <a:prstClr val="black"/>
                </a:solidFill>
                <a:latin typeface="Lucida Sans Unicode"/>
                <a:cs typeface="Lucida Sans Unicode"/>
              </a:rPr>
              <a:t>/</a:t>
            </a:r>
            <a:r>
              <a:rPr sz="2180" spc="287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2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180" i="1" spc="-24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13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39" dirty="0">
                <a:solidFill>
                  <a:prstClr val="black"/>
                </a:solidFill>
                <a:latin typeface="Lucida Sans Unicode"/>
                <a:cs typeface="Lucida Sans Unicode"/>
              </a:rPr>
              <a:t>}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]	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(1)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0069" y="3401240"/>
            <a:ext cx="7888588" cy="381181"/>
          </a:xfrm>
          <a:prstGeom prst="rect">
            <a:avLst/>
          </a:prstGeom>
          <a:solidFill>
            <a:srgbClr val="A6FFDF"/>
          </a:solidFill>
        </p:spPr>
        <p:txBody>
          <a:bodyPr vert="horz" wrap="square" lIns="0" tIns="15100" rIns="0" bIns="0" rtlCol="0">
            <a:spAutoFit/>
          </a:bodyPr>
          <a:lstStyle/>
          <a:p>
            <a:pPr marL="90603" defTabSz="1812066">
              <a:spcBef>
                <a:spcPts val="119"/>
              </a:spcBef>
            </a:pPr>
            <a:r>
              <a:rPr sz="2378" spc="-109" dirty="0">
                <a:solidFill>
                  <a:prstClr val="black"/>
                </a:solidFill>
                <a:latin typeface="Trebuchet MS"/>
                <a:cs typeface="Trebuchet MS"/>
              </a:rPr>
              <a:t>Definition</a:t>
            </a:r>
            <a:r>
              <a:rPr sz="2378" spc="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Trebuchet MS"/>
                <a:cs typeface="Trebuchet MS"/>
              </a:rPr>
              <a:t>(Empirical</a:t>
            </a:r>
            <a:r>
              <a:rPr sz="2378" spc="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Trebuchet MS"/>
                <a:cs typeface="Trebuchet MS"/>
              </a:rPr>
              <a:t>Risk/Error,</a:t>
            </a:r>
            <a:r>
              <a:rPr sz="2378" spc="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168" dirty="0">
                <a:solidFill>
                  <a:prstClr val="black"/>
                </a:solidFill>
                <a:latin typeface="Trebuchet MS"/>
                <a:cs typeface="Trebuchet MS"/>
              </a:rPr>
              <a:t>or</a:t>
            </a:r>
            <a:r>
              <a:rPr sz="2378" spc="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109" dirty="0">
                <a:solidFill>
                  <a:prstClr val="black"/>
                </a:solidFill>
                <a:latin typeface="Trebuchet MS"/>
                <a:cs typeface="Trebuchet MS"/>
              </a:rPr>
              <a:t>Training</a:t>
            </a:r>
            <a:r>
              <a:rPr sz="2378" spc="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79" dirty="0">
                <a:solidFill>
                  <a:prstClr val="black"/>
                </a:solidFill>
                <a:latin typeface="Trebuchet MS"/>
                <a:cs typeface="Trebuchet MS"/>
              </a:rPr>
              <a:t>Error)</a:t>
            </a:r>
            <a:endParaRPr sz="2378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50069" y="3881402"/>
            <a:ext cx="7888588" cy="1767980"/>
          </a:xfrm>
          <a:custGeom>
            <a:avLst/>
            <a:gdLst/>
            <a:ahLst/>
            <a:cxnLst/>
            <a:rect l="l" t="t" r="r" b="b"/>
            <a:pathLst>
              <a:path w="3980815" h="892175">
                <a:moveTo>
                  <a:pt x="3980370" y="0"/>
                </a:moveTo>
                <a:lnTo>
                  <a:pt x="0" y="0"/>
                </a:lnTo>
                <a:lnTo>
                  <a:pt x="0" y="891705"/>
                </a:lnTo>
                <a:lnTo>
                  <a:pt x="3980370" y="891705"/>
                </a:lnTo>
                <a:lnTo>
                  <a:pt x="3980370" y="0"/>
                </a:lnTo>
                <a:close/>
              </a:path>
            </a:pathLst>
          </a:custGeom>
          <a:solidFill>
            <a:srgbClr val="E4FFF5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6410" y="3922674"/>
            <a:ext cx="7188944" cy="681083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10067" defTabSz="1812066">
              <a:lnSpc>
                <a:spcPct val="102699"/>
              </a:lnSpc>
              <a:spcBef>
                <a:spcPts val="109"/>
              </a:spcBef>
            </a:pPr>
            <a:r>
              <a:rPr sz="2180" spc="12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measure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risk/error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learner’s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sample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67381" y="4633287"/>
            <a:ext cx="3449134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0335" defTabSz="1812066">
              <a:spcBef>
                <a:spcPts val="178"/>
              </a:spcBef>
              <a:tabLst>
                <a:tab pos="3095614" algn="l"/>
              </a:tabLst>
            </a:pPr>
            <a:r>
              <a:rPr sz="3270" i="1" spc="133" baseline="-37878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i="1" spc="133" baseline="-62500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3270" spc="133" baseline="-37878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3270" i="1" spc="133" baseline="-37878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3270" spc="133" baseline="-37878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3270" spc="176" baseline="-3787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270" spc="876" baseline="-37878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3270" spc="535" baseline="-3787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u="sng" spc="-9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|</a:t>
            </a:r>
            <a:r>
              <a:rPr sz="2180" i="1" u="sng" spc="-9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</a:t>
            </a:r>
            <a:r>
              <a:rPr sz="2180" i="1" u="sng" spc="12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180" u="sng" spc="-297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∈</a:t>
            </a:r>
            <a:r>
              <a:rPr sz="2180" u="sng" spc="-7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2180" u="sng" spc="-4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[</a:t>
            </a:r>
            <a:r>
              <a:rPr sz="2180" i="1" u="sng" spc="-4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m</a:t>
            </a:r>
            <a:r>
              <a:rPr sz="2180" u="sng" spc="-4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]</a:t>
            </a:r>
            <a:r>
              <a:rPr sz="2180" u="sng" spc="11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80" u="sng" spc="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:</a:t>
            </a:r>
            <a:r>
              <a:rPr sz="2180" u="sng" spc="10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80" i="1" u="sng" spc="10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h</a:t>
            </a:r>
            <a:r>
              <a:rPr sz="2180" u="sng" spc="10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</a:t>
            </a:r>
            <a:r>
              <a:rPr sz="2180" i="1" u="sng" spc="10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x</a:t>
            </a:r>
            <a:r>
              <a:rPr sz="2378" i="1" u="sng" spc="162" baseline="-1388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</a:t>
            </a:r>
            <a:r>
              <a:rPr sz="2180" u="sng" spc="10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)</a:t>
            </a:r>
            <a:r>
              <a:rPr sz="2180" u="sng" spc="119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80" u="sng" spc="-55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=</a:t>
            </a:r>
            <a:r>
              <a:rPr sz="2180" u="sng" spc="-55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/	</a:t>
            </a:r>
            <a:r>
              <a:rPr sz="2180" i="1" u="sng" spc="-3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y</a:t>
            </a:r>
            <a:r>
              <a:rPr sz="2378" i="1" u="sng" spc="-44" baseline="-13888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</a:t>
            </a:r>
            <a:r>
              <a:rPr sz="2180" u="sng" spc="-3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|</a:t>
            </a:r>
            <a:endParaRPr sz="218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5970" y="5007344"/>
            <a:ext cx="24915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defTabSz="1812066">
              <a:spcBef>
                <a:spcPts val="178"/>
              </a:spcBef>
            </a:pP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endParaRPr sz="218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332449" y="4641846"/>
            <a:ext cx="3523376" cy="752492"/>
            <a:chOff x="1415110" y="2342413"/>
            <a:chExt cx="1778000" cy="379730"/>
          </a:xfrm>
        </p:grpSpPr>
        <p:sp>
          <p:nvSpPr>
            <p:cNvPr id="18" name="object 18"/>
            <p:cNvSpPr/>
            <p:nvPr/>
          </p:nvSpPr>
          <p:spPr>
            <a:xfrm>
              <a:off x="1415110" y="2344940"/>
              <a:ext cx="1778000" cy="0"/>
            </a:xfrm>
            <a:custGeom>
              <a:avLst/>
              <a:gdLst/>
              <a:ahLst/>
              <a:cxnLst/>
              <a:rect l="l" t="t" r="r" b="b"/>
              <a:pathLst>
                <a:path w="1778000">
                  <a:moveTo>
                    <a:pt x="0" y="0"/>
                  </a:moveTo>
                  <a:lnTo>
                    <a:pt x="1777771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417637" y="2344940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37448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190354" y="2344940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37448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415110" y="2719425"/>
              <a:ext cx="1778000" cy="0"/>
            </a:xfrm>
            <a:custGeom>
              <a:avLst/>
              <a:gdLst/>
              <a:ahLst/>
              <a:cxnLst/>
              <a:rect l="l" t="t" r="r" b="b"/>
              <a:pathLst>
                <a:path w="1778000">
                  <a:moveTo>
                    <a:pt x="0" y="0"/>
                  </a:moveTo>
                  <a:lnTo>
                    <a:pt x="1777771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570276" y="4819020"/>
            <a:ext cx="40141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(2)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16410" y="5764946"/>
            <a:ext cx="7464524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Note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learner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doesn’t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9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16411" y="6105932"/>
            <a:ext cx="1591811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-178" dirty="0">
                <a:solidFill>
                  <a:prstClr val="black"/>
                </a:solidFill>
                <a:latin typeface="Tahoma"/>
                <a:cs typeface="Tahoma"/>
              </a:rPr>
              <a:t>see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49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am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le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78549" y="6246755"/>
            <a:ext cx="176169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8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C85A0E-100A-C40E-69DA-B70FF3C4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93" y="615024"/>
            <a:ext cx="8744606" cy="619484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03" defTabSz="1812066">
              <a:lnSpc>
                <a:spcPts val="2091"/>
              </a:lnSpc>
            </a:pPr>
            <a:r>
              <a:rPr spc="-99" dirty="0"/>
              <a:t>10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0" y="205507"/>
            <a:ext cx="5958281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59" dirty="0"/>
              <a:t>Empirical</a:t>
            </a:r>
            <a:r>
              <a:rPr spc="248" dirty="0"/>
              <a:t> </a:t>
            </a:r>
            <a:r>
              <a:rPr spc="-119" dirty="0"/>
              <a:t>Risk</a:t>
            </a:r>
            <a:r>
              <a:rPr spc="258" dirty="0"/>
              <a:t> </a:t>
            </a:r>
            <a:r>
              <a:rPr dirty="0"/>
              <a:t>Minimization</a:t>
            </a:r>
            <a:r>
              <a:rPr spc="258" dirty="0"/>
              <a:t> </a:t>
            </a:r>
            <a:r>
              <a:rPr spc="198" dirty="0"/>
              <a:t>(ERM)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0069" y="2118983"/>
            <a:ext cx="7888588" cy="359073"/>
          </a:xfrm>
          <a:prstGeom prst="rect">
            <a:avLst/>
          </a:prstGeom>
          <a:solidFill>
            <a:srgbClr val="A6FFDF"/>
          </a:solidFill>
        </p:spPr>
        <p:txBody>
          <a:bodyPr vert="horz" wrap="square" lIns="0" tIns="0" rIns="0" bIns="0" rtlCol="0">
            <a:spAutoFit/>
          </a:bodyPr>
          <a:lstStyle/>
          <a:p>
            <a:pPr marL="90603" defTabSz="1812066">
              <a:lnSpc>
                <a:spcPts val="2844"/>
              </a:lnSpc>
            </a:pPr>
            <a:r>
              <a:rPr sz="2378" spc="-109" dirty="0">
                <a:solidFill>
                  <a:prstClr val="black"/>
                </a:solidFill>
                <a:latin typeface="Trebuchet MS"/>
                <a:cs typeface="Trebuchet MS"/>
              </a:rPr>
              <a:t>Definition</a:t>
            </a:r>
            <a:endParaRPr sz="2378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0069" y="2507184"/>
            <a:ext cx="7888588" cy="1767595"/>
          </a:xfrm>
          <a:prstGeom prst="rect">
            <a:avLst/>
          </a:prstGeom>
          <a:solidFill>
            <a:srgbClr val="E4FFF5"/>
          </a:solidFill>
        </p:spPr>
        <p:txBody>
          <a:bodyPr vert="horz" wrap="square" lIns="0" tIns="55367" rIns="0" bIns="0" rtlCol="0">
            <a:spAutoFit/>
          </a:bodyPr>
          <a:lstStyle/>
          <a:p>
            <a:pPr marL="90603" marR="76761" defTabSz="1812066">
              <a:lnSpc>
                <a:spcPct val="102600"/>
              </a:lnSpc>
              <a:spcBef>
                <a:spcPts val="436"/>
              </a:spcBef>
            </a:pP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Since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training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sample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snapshot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world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available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learner,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it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makes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59" dirty="0">
                <a:solidFill>
                  <a:prstClr val="black"/>
                </a:solidFill>
                <a:latin typeface="Tahoma"/>
                <a:cs typeface="Tahoma"/>
              </a:rPr>
              <a:t>sense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search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solution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works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well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data.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90603" marR="732377" defTabSz="1812066">
              <a:lnSpc>
                <a:spcPct val="102600"/>
              </a:lnSpc>
            </a:pP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learning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paradigm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–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coming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up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i="1" spc="226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minimizes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99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i="1" spc="149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9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9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spc="9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23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–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called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69" dirty="0">
                <a:solidFill>
                  <a:prstClr val="black"/>
                </a:solidFill>
                <a:latin typeface="Arial"/>
                <a:cs typeface="Arial"/>
              </a:rPr>
              <a:t>Empirical</a:t>
            </a:r>
            <a:r>
              <a:rPr sz="2180" i="1" spc="1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119" dirty="0">
                <a:solidFill>
                  <a:prstClr val="black"/>
                </a:solidFill>
                <a:latin typeface="Arial"/>
                <a:cs typeface="Arial"/>
              </a:rPr>
              <a:t>Risk</a:t>
            </a:r>
            <a:r>
              <a:rPr sz="2180" i="1" spc="10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40" dirty="0">
                <a:solidFill>
                  <a:prstClr val="black"/>
                </a:solidFill>
                <a:latin typeface="Arial"/>
                <a:cs typeface="Arial"/>
              </a:rPr>
              <a:t>Minimization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2BA03-EE59-6FA3-2A03-B84F0F68A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30" y="803470"/>
            <a:ext cx="8925817" cy="1315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1969D-D28F-42CB-8C7B-8B807A876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06" y="2118983"/>
            <a:ext cx="9129365" cy="301827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0278549" y="6307181"/>
            <a:ext cx="30200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2091"/>
              </a:lnSpc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11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0" y="205507"/>
            <a:ext cx="2903010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129" dirty="0"/>
              <a:t>Papayas</a:t>
            </a:r>
            <a:r>
              <a:rPr spc="188" dirty="0"/>
              <a:t> </a:t>
            </a:r>
            <a:r>
              <a:rPr spc="-69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0069" y="1297961"/>
            <a:ext cx="7888588" cy="359073"/>
          </a:xfrm>
          <a:prstGeom prst="rect">
            <a:avLst/>
          </a:prstGeom>
          <a:solidFill>
            <a:srgbClr val="FFDEAE"/>
          </a:solidFill>
        </p:spPr>
        <p:txBody>
          <a:bodyPr vert="horz" wrap="square" lIns="0" tIns="0" rIns="0" bIns="0" rtlCol="0">
            <a:spAutoFit/>
          </a:bodyPr>
          <a:lstStyle/>
          <a:p>
            <a:pPr marL="90603" defTabSz="1812066">
              <a:lnSpc>
                <a:spcPts val="2844"/>
              </a:lnSpc>
            </a:pPr>
            <a:r>
              <a:rPr sz="2378" spc="-129" dirty="0">
                <a:solidFill>
                  <a:prstClr val="black"/>
                </a:solidFill>
                <a:latin typeface="Trebuchet MS"/>
                <a:cs typeface="Trebuchet MS"/>
              </a:rPr>
              <a:t>Example</a:t>
            </a:r>
            <a:endParaRPr sz="2378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0069" y="1744675"/>
            <a:ext cx="7888588" cy="1409099"/>
          </a:xfrm>
          <a:prstGeom prst="rect">
            <a:avLst/>
          </a:prstGeom>
          <a:solidFill>
            <a:srgbClr val="FFF5E6"/>
          </a:solidFill>
        </p:spPr>
        <p:txBody>
          <a:bodyPr vert="horz" wrap="square" lIns="0" tIns="55367" rIns="0" bIns="0" rtlCol="0">
            <a:spAutoFit/>
          </a:bodyPr>
          <a:lstStyle/>
          <a:p>
            <a:pPr marL="90603" marR="152264" defTabSz="1812066">
              <a:lnSpc>
                <a:spcPct val="102600"/>
              </a:lnSpc>
              <a:spcBef>
                <a:spcPts val="436"/>
              </a:spcBef>
            </a:pP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Imagine you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just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arrived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in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small 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Pacific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island.</a:t>
            </a:r>
            <a:r>
              <a:rPr sz="2180" spc="5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You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soon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become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familiar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180" spc="-149" dirty="0">
                <a:solidFill>
                  <a:prstClr val="black"/>
                </a:solidFill>
                <a:latin typeface="Tahoma"/>
                <a:cs typeface="Tahoma"/>
              </a:rPr>
              <a:t>new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fruit that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you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never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tasted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before,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called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149" dirty="0">
                <a:solidFill>
                  <a:prstClr val="black"/>
                </a:solidFill>
                <a:latin typeface="Arial"/>
                <a:cs typeface="Arial"/>
              </a:rPr>
              <a:t>Papaya</a:t>
            </a:r>
            <a:r>
              <a:rPr sz="2180" spc="-149" dirty="0">
                <a:solidFill>
                  <a:prstClr val="black"/>
                </a:solidFill>
                <a:latin typeface="Tahoma"/>
                <a:cs typeface="Tahoma"/>
              </a:rPr>
              <a:t>!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learn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how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predict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whether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papaya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78" dirty="0">
                <a:solidFill>
                  <a:prstClr val="black"/>
                </a:solidFill>
                <a:latin typeface="Tahoma"/>
                <a:cs typeface="Tahoma"/>
              </a:rPr>
              <a:t>see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market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tasty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endParaRPr sz="218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E8364-3780-C8B5-1E72-F5FCC89D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64" y="701898"/>
            <a:ext cx="8920087" cy="545420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0" y="205507"/>
            <a:ext cx="1834672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dirty="0"/>
              <a:t>Overfitting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6410" y="751735"/>
            <a:ext cx="7755201" cy="3445494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222733" defTabSz="1812066">
              <a:lnSpc>
                <a:spcPct val="102600"/>
              </a:lnSpc>
              <a:spcBef>
                <a:spcPts val="109"/>
              </a:spcBef>
            </a:pP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Papayas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Example,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9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come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up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idea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classifying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papayas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into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two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categories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(1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89" dirty="0">
                <a:solidFill>
                  <a:prstClr val="black"/>
                </a:solidFill>
                <a:latin typeface="Tahoma"/>
                <a:cs typeface="Tahoma"/>
              </a:rPr>
              <a:t>=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tasty,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89" dirty="0">
                <a:solidFill>
                  <a:prstClr val="black"/>
                </a:solidFill>
                <a:latin typeface="Tahoma"/>
                <a:cs typeface="Tahoma"/>
              </a:rPr>
              <a:t>=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tasty)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two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features: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softness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color.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338504" defTabSz="1812066">
              <a:lnSpc>
                <a:spcPct val="102600"/>
              </a:lnSpc>
            </a:pP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Now,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samples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coming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distribution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 </a:t>
            </a:r>
            <a:r>
              <a:rPr sz="2180" spc="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such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instances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distributed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uniformly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within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gray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square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below.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10067" defTabSz="1812066">
              <a:lnSpc>
                <a:spcPct val="102600"/>
              </a:lnSpc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Also,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true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labeling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function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180" i="1" spc="10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such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assigns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2180" spc="99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instance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within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inner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dashed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square,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2180" spc="99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otherwise.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We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area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inner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circle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equals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2180" spc="99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area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gray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square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Arial MT"/>
                <a:cs typeface="Arial MT"/>
              </a:rPr>
              <a:t>2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869" y="4532686"/>
            <a:ext cx="1442549" cy="14726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78549" y="6307181"/>
            <a:ext cx="30200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2091"/>
              </a:lnSpc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12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A3EED-457B-7D71-439A-A1FA3406C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301" y="205507"/>
            <a:ext cx="9015248" cy="631250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0" y="205507"/>
            <a:ext cx="2341787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40" dirty="0"/>
              <a:t>Overfitting(2)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6411" y="825222"/>
            <a:ext cx="7168812" cy="676082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10067" defTabSz="1812066">
              <a:lnSpc>
                <a:spcPct val="102600"/>
              </a:lnSpc>
              <a:spcBef>
                <a:spcPts val="109"/>
              </a:spcBef>
            </a:pP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Now,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let’s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say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feeling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too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smart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come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up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this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hypothesis: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5368" y="1842421"/>
            <a:ext cx="158552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585" i="1" spc="7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endParaRPr sz="1585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4091" y="1725118"/>
            <a:ext cx="961378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i="1" spc="367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13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5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endParaRPr sz="218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41114" y="1255651"/>
            <a:ext cx="27180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1030" dirty="0">
                <a:solidFill>
                  <a:prstClr val="black"/>
                </a:solidFill>
                <a:latin typeface="Lucida Sans Unicode"/>
                <a:cs typeface="Lucida Sans Unicode"/>
              </a:rPr>
              <a:t>(</a:t>
            </a:r>
            <a:endParaRPr sz="218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2696" y="1653744"/>
            <a:ext cx="108218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585" i="1" spc="20" dirty="0">
                <a:solidFill>
                  <a:prstClr val="black"/>
                </a:solidFill>
                <a:latin typeface="Cambria"/>
                <a:cs typeface="Cambria"/>
              </a:rPr>
              <a:t>i</a:t>
            </a:r>
            <a:endParaRPr sz="1585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1948" y="1533724"/>
            <a:ext cx="2763334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75503" defTabSz="1812066">
              <a:spcBef>
                <a:spcPts val="178"/>
              </a:spcBef>
              <a:tabLst>
                <a:tab pos="549912" algn="l"/>
              </a:tabLst>
            </a:pP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y	</a:t>
            </a: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48" dirty="0">
                <a:solidFill>
                  <a:prstClr val="black"/>
                </a:solidFill>
                <a:latin typeface="Lucida Sans Unicode"/>
                <a:cs typeface="Lucida Sans Unicode"/>
              </a:rPr>
              <a:t>∃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i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297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Calibri"/>
                <a:cs typeface="Calibri"/>
              </a:rPr>
              <a:t>[</a:t>
            </a: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180" spc="-79" dirty="0">
                <a:solidFill>
                  <a:prstClr val="black"/>
                </a:solidFill>
                <a:latin typeface="Calibri"/>
                <a:cs typeface="Calibri"/>
              </a:rPr>
              <a:t>]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2180" spc="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378" i="1" spc="30" baseline="-13888" dirty="0">
                <a:solidFill>
                  <a:prstClr val="black"/>
                </a:solidFill>
                <a:latin typeface="Cambria"/>
                <a:cs typeface="Cambria"/>
              </a:rPr>
              <a:t>i</a:t>
            </a:r>
            <a:r>
              <a:rPr sz="2378" i="1" baseline="-13888" dirty="0">
                <a:solidFill>
                  <a:prstClr val="black"/>
                </a:solidFill>
                <a:latin typeface="Cambria"/>
                <a:cs typeface="Cambria"/>
              </a:rPr>
              <a:t> 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endParaRPr sz="2180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283" y="1942913"/>
            <a:ext cx="1599361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  <a:tabLst>
                <a:tab pos="499577" algn="l"/>
              </a:tabLst>
            </a:pP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0	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otherwise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70276" y="1725118"/>
            <a:ext cx="40141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(3)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5742" y="2447032"/>
            <a:ext cx="7839512" cy="2782107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125838" marR="255451" defTabSz="1812066">
              <a:lnSpc>
                <a:spcPct val="102600"/>
              </a:lnSpc>
              <a:spcBef>
                <a:spcPts val="109"/>
              </a:spcBef>
            </a:pP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i.e.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18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mem</a:t>
            </a:r>
            <a:r>
              <a:rPr sz="2180" spc="-178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rize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everything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18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59" dirty="0">
                <a:solidFill>
                  <a:prstClr val="black"/>
                </a:solidFill>
                <a:latin typeface="Tahoma"/>
                <a:cs typeface="Tahoma"/>
              </a:rPr>
              <a:t>seen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output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same 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la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el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my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mem</a:t>
            </a:r>
            <a:r>
              <a:rPr sz="2180" spc="-178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80" spc="-268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otherwise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18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output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0.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125838" marR="110737" defTabSz="1812066">
              <a:lnSpc>
                <a:spcPct val="102600"/>
              </a:lnSpc>
            </a:pP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Clearly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18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minimized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empirical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risk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79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2180" i="1" spc="79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i="1" spc="119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7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7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spc="7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1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1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).</a:t>
            </a:r>
            <a:r>
              <a:rPr sz="2180" spc="29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what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about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true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risk?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defTabSz="1812066"/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defTabSz="1812066">
              <a:spcBef>
                <a:spcPts val="20"/>
              </a:spcBef>
            </a:pPr>
            <a:endParaRPr sz="1883">
              <a:solidFill>
                <a:prstClr val="black"/>
              </a:solidFill>
              <a:latin typeface="Tahoma"/>
              <a:cs typeface="Tahoma"/>
            </a:endParaRPr>
          </a:p>
          <a:p>
            <a:pPr marL="1696296" defTabSz="1812066"/>
            <a:r>
              <a:rPr sz="2180" i="1" spc="-79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spc="430" baseline="-13888" dirty="0">
                <a:solidFill>
                  <a:prstClr val="black"/>
                </a:solidFill>
                <a:latin typeface="Cambria"/>
                <a:cs typeface="Cambria"/>
              </a:rPr>
              <a:t>D</a:t>
            </a:r>
            <a:r>
              <a:rPr sz="2378" i="1" spc="-14" baseline="-13888" dirty="0">
                <a:solidFill>
                  <a:prstClr val="black"/>
                </a:solidFill>
                <a:latin typeface="Sitka Text"/>
                <a:cs typeface="Sitka Text"/>
              </a:rPr>
              <a:t>,</a:t>
            </a:r>
            <a:r>
              <a:rPr sz="2378" i="1" spc="-14" baseline="-13888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378" i="1" spc="-119" baseline="-1388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i="1" spc="252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-79" dirty="0">
                <a:solidFill>
                  <a:prstClr val="black"/>
                </a:solidFill>
                <a:latin typeface="Calibri"/>
                <a:cs typeface="Calibri"/>
              </a:rPr>
              <a:t>[</a:t>
            </a:r>
            <a:r>
              <a:rPr sz="2180" spc="367" dirty="0">
                <a:solidFill>
                  <a:prstClr val="black"/>
                </a:solidFill>
                <a:latin typeface="Lucida Sans Unicode"/>
                <a:cs typeface="Lucida Sans Unicode"/>
              </a:rPr>
              <a:t>{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i="1" spc="15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i="1" spc="252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7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Lucida Sans Unicode"/>
                <a:cs typeface="Lucida Sans Unicode"/>
              </a:rPr>
              <a:t>/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180" i="1" spc="-24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7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357" dirty="0">
                <a:solidFill>
                  <a:prstClr val="black"/>
                </a:solidFill>
                <a:latin typeface="Lucida Sans Unicode"/>
                <a:cs typeface="Lucida Sans Unicode"/>
              </a:rPr>
              <a:t>}</a:t>
            </a:r>
            <a:r>
              <a:rPr sz="2180" spc="-79" dirty="0">
                <a:solidFill>
                  <a:prstClr val="black"/>
                </a:solidFill>
                <a:latin typeface="Calibri"/>
                <a:cs typeface="Calibri"/>
              </a:rPr>
              <a:t>]</a:t>
            </a:r>
            <a:endParaRPr sz="2180">
              <a:solidFill>
                <a:prstClr val="black"/>
              </a:solidFill>
              <a:latin typeface="Calibri"/>
              <a:cs typeface="Calibri"/>
            </a:endParaRPr>
          </a:p>
          <a:p>
            <a:pPr marL="2718100" defTabSz="1812066">
              <a:spcBef>
                <a:spcPts val="664"/>
              </a:spcBef>
            </a:pP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-79" dirty="0">
                <a:solidFill>
                  <a:prstClr val="black"/>
                </a:solidFill>
                <a:latin typeface="Calibri"/>
                <a:cs typeface="Calibri"/>
              </a:rPr>
              <a:t>[</a:t>
            </a:r>
            <a:r>
              <a:rPr sz="2180" spc="367" dirty="0">
                <a:solidFill>
                  <a:prstClr val="black"/>
                </a:solidFill>
                <a:latin typeface="Lucida Sans Unicode"/>
                <a:cs typeface="Lucida Sans Unicode"/>
              </a:rPr>
              <a:t>{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i="1" spc="15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i="1" spc="252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7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180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180" i="1" spc="-23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79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2180" spc="367" dirty="0">
                <a:solidFill>
                  <a:prstClr val="black"/>
                </a:solidFill>
                <a:latin typeface="Lucida Sans Unicode"/>
                <a:cs typeface="Lucida Sans Unicode"/>
              </a:rPr>
              <a:t>}</a:t>
            </a:r>
            <a:r>
              <a:rPr sz="2180" spc="-79" dirty="0">
                <a:solidFill>
                  <a:prstClr val="black"/>
                </a:solidFill>
                <a:latin typeface="Calibri"/>
                <a:cs typeface="Calibri"/>
              </a:rPr>
              <a:t>]</a:t>
            </a:r>
            <a:endParaRPr sz="218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08658" y="5422975"/>
            <a:ext cx="26425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endParaRPr sz="218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53724" y="5654062"/>
            <a:ext cx="2183235" cy="0"/>
          </a:xfrm>
          <a:custGeom>
            <a:avLst/>
            <a:gdLst/>
            <a:ahLst/>
            <a:cxnLst/>
            <a:rect l="l" t="t" r="r" b="b"/>
            <a:pathLst>
              <a:path w="1101725">
                <a:moveTo>
                  <a:pt x="0" y="0"/>
                </a:moveTo>
                <a:lnTo>
                  <a:pt x="110143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17567" y="5422975"/>
            <a:ext cx="26425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endParaRPr sz="218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28557" y="5237243"/>
            <a:ext cx="2812409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  <a:tabLst>
                <a:tab pos="2633788" algn="l"/>
              </a:tabLst>
            </a:pP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Area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2180" spc="-188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circle</a:t>
            </a:r>
            <a:r>
              <a:rPr sz="2180" dirty="0">
                <a:solidFill>
                  <a:prstClr val="black"/>
                </a:solidFill>
                <a:latin typeface="Tahoma"/>
                <a:cs typeface="Tahoma"/>
              </a:rPr>
              <a:t>	</a:t>
            </a: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endParaRPr sz="2180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62632" y="5654062"/>
            <a:ext cx="153519" cy="0"/>
          </a:xfrm>
          <a:custGeom>
            <a:avLst/>
            <a:gdLst/>
            <a:ahLst/>
            <a:cxnLst/>
            <a:rect l="l" t="t" r="r" b="b"/>
            <a:pathLst>
              <a:path w="77469">
                <a:moveTo>
                  <a:pt x="0" y="0"/>
                </a:moveTo>
                <a:lnTo>
                  <a:pt x="77025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39143" y="5611301"/>
            <a:ext cx="230152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  <a:tabLst>
                <a:tab pos="2122886" algn="l"/>
              </a:tabLst>
            </a:pP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otal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68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rea</a:t>
            </a:r>
            <a:r>
              <a:rPr sz="2180" dirty="0">
                <a:solidFill>
                  <a:prstClr val="black"/>
                </a:solidFill>
                <a:latin typeface="Tahoma"/>
                <a:cs typeface="Tahoma"/>
              </a:rPr>
              <a:t>	</a:t>
            </a: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2</a:t>
            </a:r>
            <a:endParaRPr sz="2180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78549" y="6307181"/>
            <a:ext cx="30200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2091"/>
              </a:lnSpc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13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FB4C70-62B3-ABFB-97C4-E13DF25E6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91" y="151801"/>
            <a:ext cx="9025879" cy="655439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4AF4B-88D7-023D-3E78-062AFDD5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245225"/>
            <a:ext cx="2895600" cy="47625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68324EDC-2858-3E48-A4D1-E367D303D14C}" type="slidenum">
              <a:rPr lang="en-US" altLang="en-US" sz="1400">
                <a:latin typeface="Arial" panose="020B0604020202020204" pitchFamily="34" charset="0"/>
              </a:rPr>
              <a:pPr algn="ctr" eaLnBrk="1" hangingPunct="1"/>
              <a:t>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F69F6CAE-A4AE-EF82-B50A-376A7C21C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Related Disciplines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DAF38CDD-FB42-86EF-0F34-1DFC18B1C0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Artificial Intelligence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Data Mining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Probability and Statistics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Information theory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Numerical optimization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Computational complexity theory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Control theory (adaptive)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Psychology (developmental, cognitive)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Neurobiology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Linguistics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Philosophy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0" y="205507"/>
            <a:ext cx="238960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40" dirty="0"/>
              <a:t>Inductive</a:t>
            </a:r>
            <a:r>
              <a:rPr spc="159" dirty="0"/>
              <a:t> </a:t>
            </a:r>
            <a:r>
              <a:rPr spc="-99" dirty="0"/>
              <a:t>Bias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4033" y="739403"/>
            <a:ext cx="7757719" cy="3352199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475665" marR="110737" indent="-351088" defTabSz="1812066">
              <a:lnSpc>
                <a:spcPct val="102699"/>
              </a:lnSpc>
              <a:spcBef>
                <a:spcPts val="109"/>
              </a:spcBef>
              <a:buClr>
                <a:srgbClr val="0052D6"/>
              </a:buClr>
              <a:buFont typeface="Lucida Sans Unicode"/>
              <a:buChar char="►"/>
              <a:tabLst>
                <a:tab pos="476926" algn="l"/>
              </a:tabLst>
            </a:pP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8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saw,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99" dirty="0">
                <a:solidFill>
                  <a:prstClr val="black"/>
                </a:solidFill>
                <a:latin typeface="Tahoma"/>
                <a:cs typeface="Tahoma"/>
              </a:rPr>
              <a:t>ERM</a:t>
            </a:r>
            <a:r>
              <a:rPr sz="218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rule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might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lead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overfitting.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How</a:t>
            </a:r>
            <a:r>
              <a:rPr sz="218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fix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it?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475665" marR="373739" indent="-351088" defTabSz="1812066">
              <a:lnSpc>
                <a:spcPct val="102600"/>
              </a:lnSpc>
              <a:spcBef>
                <a:spcPts val="595"/>
              </a:spcBef>
              <a:buClr>
                <a:srgbClr val="0052D6"/>
              </a:buClr>
              <a:buFont typeface="Lucida Sans Unicode"/>
              <a:buChar char="►"/>
              <a:tabLst>
                <a:tab pos="476926" algn="l"/>
              </a:tabLst>
            </a:pP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should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look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conditions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guarantees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99" dirty="0">
                <a:solidFill>
                  <a:prstClr val="black"/>
                </a:solidFill>
                <a:latin typeface="Tahoma"/>
                <a:cs typeface="Tahoma"/>
              </a:rPr>
              <a:t>ERM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doesn’t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overfit!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475665" marR="387581" indent="-351088" defTabSz="1812066">
              <a:lnSpc>
                <a:spcPct val="102600"/>
              </a:lnSpc>
              <a:spcBef>
                <a:spcPts val="595"/>
              </a:spcBef>
              <a:buClr>
                <a:srgbClr val="0052D6"/>
              </a:buClr>
              <a:buFont typeface="Lucida Sans Unicode"/>
              <a:buChar char="►"/>
              <a:tabLst>
                <a:tab pos="476926" algn="l"/>
              </a:tabLst>
            </a:pPr>
            <a:r>
              <a:rPr sz="2180" spc="12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common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88" dirty="0">
                <a:solidFill>
                  <a:prstClr val="black"/>
                </a:solidFill>
                <a:latin typeface="Tahoma"/>
                <a:cs typeface="Tahoma"/>
              </a:rPr>
              <a:t>way,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b="1" spc="-59" dirty="0">
                <a:solidFill>
                  <a:prstClr val="black"/>
                </a:solidFill>
                <a:latin typeface="Arial"/>
                <a:cs typeface="Arial"/>
              </a:rPr>
              <a:t>restrict</a:t>
            </a:r>
            <a:r>
              <a:rPr sz="2180" b="1" spc="1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learner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choose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advance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(before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seeing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data)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set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predictors.</a:t>
            </a:r>
            <a:r>
              <a:rPr sz="2180" spc="26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set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predictors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called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109" dirty="0">
                <a:solidFill>
                  <a:prstClr val="black"/>
                </a:solidFill>
                <a:latin typeface="Arial"/>
                <a:cs typeface="Arial"/>
              </a:rPr>
              <a:t>hypothesis</a:t>
            </a:r>
            <a:r>
              <a:rPr sz="2180" i="1" spc="1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168" dirty="0">
                <a:solidFill>
                  <a:prstClr val="black"/>
                </a:solidFill>
                <a:latin typeface="Arial"/>
                <a:cs typeface="Arial"/>
              </a:rPr>
              <a:t>class</a:t>
            </a:r>
            <a:r>
              <a:rPr sz="2180" i="1" spc="1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denoted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spc="8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475665" marR="125838" indent="-351088" defTabSz="1812066">
              <a:lnSpc>
                <a:spcPct val="102600"/>
              </a:lnSpc>
              <a:spcBef>
                <a:spcPts val="585"/>
              </a:spcBef>
              <a:buClr>
                <a:srgbClr val="0052D6"/>
              </a:buClr>
              <a:buFont typeface="Lucida Sans Unicode"/>
              <a:buChar char="►"/>
              <a:tabLst>
                <a:tab pos="476926" algn="l"/>
              </a:tabLst>
            </a:pP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297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218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spc="5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function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form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4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180" i="1" spc="25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307" dirty="0">
                <a:solidFill>
                  <a:prstClr val="black"/>
                </a:solidFill>
                <a:latin typeface="Lucida Sans Unicode"/>
                <a:cs typeface="Lucida Sans Unicode"/>
              </a:rPr>
              <a:t>›→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i="1" spc="59" dirty="0">
                <a:solidFill>
                  <a:prstClr val="black"/>
                </a:solidFill>
                <a:latin typeface="Cambria"/>
                <a:cs typeface="Cambria"/>
              </a:rPr>
              <a:t>Y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Then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given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class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spc="8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training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sample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i="1" spc="226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define: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2610" y="4338432"/>
            <a:ext cx="3111896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75503" defTabSz="1812066">
              <a:spcBef>
                <a:spcPts val="178"/>
              </a:spcBef>
            </a:pPr>
            <a:r>
              <a:rPr sz="2180" spc="99" dirty="0">
                <a:solidFill>
                  <a:prstClr val="black"/>
                </a:solidFill>
                <a:latin typeface="Tahoma"/>
                <a:cs typeface="Tahoma"/>
              </a:rPr>
              <a:t>ERM</a:t>
            </a:r>
            <a:r>
              <a:rPr sz="2378" spc="503" baseline="-10416" dirty="0">
                <a:solidFill>
                  <a:prstClr val="black"/>
                </a:solidFill>
                <a:latin typeface="Cambria"/>
                <a:cs typeface="Cambria"/>
              </a:rPr>
              <a:t>H  </a:t>
            </a:r>
            <a:r>
              <a:rPr sz="2180" spc="-297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168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rgmin</a:t>
            </a:r>
            <a:r>
              <a:rPr sz="2378" i="1" spc="14" baseline="-17361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spc="327" baseline="-17361" dirty="0">
                <a:solidFill>
                  <a:prstClr val="black"/>
                </a:solidFill>
                <a:latin typeface="Cambria"/>
                <a:cs typeface="Cambria"/>
              </a:rPr>
              <a:t>∈</a:t>
            </a:r>
            <a:r>
              <a:rPr sz="2378" spc="503" baseline="-17361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i="1" spc="-69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i="1" spc="252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endParaRPr sz="2180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02870" y="4346990"/>
            <a:ext cx="3132030" cy="455522"/>
            <a:chOff x="1652498" y="2193620"/>
            <a:chExt cx="1580515" cy="229870"/>
          </a:xfrm>
        </p:grpSpPr>
        <p:sp>
          <p:nvSpPr>
            <p:cNvPr id="6" name="object 6"/>
            <p:cNvSpPr/>
            <p:nvPr/>
          </p:nvSpPr>
          <p:spPr>
            <a:xfrm>
              <a:off x="1652498" y="2196147"/>
              <a:ext cx="1580515" cy="0"/>
            </a:xfrm>
            <a:custGeom>
              <a:avLst/>
              <a:gdLst/>
              <a:ahLst/>
              <a:cxnLst/>
              <a:rect l="l" t="t" r="r" b="b"/>
              <a:pathLst>
                <a:path w="1580514">
                  <a:moveTo>
                    <a:pt x="0" y="0"/>
                  </a:moveTo>
                  <a:lnTo>
                    <a:pt x="1580095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55025" y="2196147"/>
              <a:ext cx="0" cy="224790"/>
            </a:xfrm>
            <a:custGeom>
              <a:avLst/>
              <a:gdLst/>
              <a:ahLst/>
              <a:cxnLst/>
              <a:rect l="l" t="t" r="r" b="b"/>
              <a:pathLst>
                <a:path h="224789">
                  <a:moveTo>
                    <a:pt x="0" y="22453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230067" y="2196147"/>
              <a:ext cx="0" cy="224790"/>
            </a:xfrm>
            <a:custGeom>
              <a:avLst/>
              <a:gdLst/>
              <a:ahLst/>
              <a:cxnLst/>
              <a:rect l="l" t="t" r="r" b="b"/>
              <a:pathLst>
                <a:path h="224789">
                  <a:moveTo>
                    <a:pt x="0" y="22453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652498" y="2420683"/>
              <a:ext cx="1580515" cy="0"/>
            </a:xfrm>
            <a:custGeom>
              <a:avLst/>
              <a:gdLst/>
              <a:ahLst/>
              <a:cxnLst/>
              <a:rect l="l" t="t" r="r" b="b"/>
              <a:pathLst>
                <a:path w="1580514">
                  <a:moveTo>
                    <a:pt x="0" y="0"/>
                  </a:moveTo>
                  <a:lnTo>
                    <a:pt x="1580095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70276" y="4338432"/>
            <a:ext cx="40141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(4)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03" defTabSz="1812066">
              <a:lnSpc>
                <a:spcPts val="2091"/>
              </a:lnSpc>
            </a:pPr>
            <a:r>
              <a:rPr spc="-99" dirty="0"/>
              <a:t>14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14701" y="5371435"/>
            <a:ext cx="7410415" cy="1026690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374997" marR="10067" indent="-351088" algn="just" defTabSz="1812066">
              <a:lnSpc>
                <a:spcPct val="102600"/>
              </a:lnSpc>
              <a:spcBef>
                <a:spcPts val="109"/>
              </a:spcBef>
              <a:buClr>
                <a:srgbClr val="0052D6"/>
              </a:buClr>
              <a:buFont typeface="Lucida Sans Unicode"/>
              <a:buChar char="►"/>
              <a:tabLst>
                <a:tab pos="376255" algn="l"/>
              </a:tabLst>
            </a:pP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By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restricting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learner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choosing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predictor from </a:t>
            </a:r>
            <a:r>
              <a:rPr sz="2180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spc="89" dirty="0">
                <a:solidFill>
                  <a:prstClr val="black"/>
                </a:solidFill>
                <a:latin typeface="Tahoma"/>
                <a:cs typeface="Tahoma"/>
              </a:rPr>
              <a:t>, </a:t>
            </a:r>
            <a:r>
              <a:rPr sz="2180" spc="-198" dirty="0">
                <a:solidFill>
                  <a:prstClr val="black"/>
                </a:solidFill>
                <a:latin typeface="Tahoma"/>
                <a:cs typeface="Tahoma"/>
              </a:rPr>
              <a:t>we </a:t>
            </a:r>
            <a:r>
              <a:rPr sz="2180" spc="-18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129" dirty="0">
                <a:solidFill>
                  <a:prstClr val="black"/>
                </a:solidFill>
                <a:latin typeface="Arial"/>
                <a:cs typeface="Arial"/>
              </a:rPr>
              <a:t>bias 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it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toward a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particular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set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predictors.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Such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restrictions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often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called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59" dirty="0">
                <a:solidFill>
                  <a:prstClr val="black"/>
                </a:solidFill>
                <a:latin typeface="Arial"/>
                <a:cs typeface="Arial"/>
              </a:rPr>
              <a:t>inductive</a:t>
            </a:r>
            <a:r>
              <a:rPr sz="2180" i="1" spc="10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119" dirty="0">
                <a:solidFill>
                  <a:prstClr val="black"/>
                </a:solidFill>
                <a:latin typeface="Arial"/>
                <a:cs typeface="Arial"/>
              </a:rPr>
              <a:t>bias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4C4CA3-3D3B-CAAC-EE29-287B03A6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02" y="47924"/>
            <a:ext cx="8741979" cy="676215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78549" y="6307181"/>
            <a:ext cx="30200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2091"/>
              </a:lnSpc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15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29" y="205507"/>
            <a:ext cx="3900881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10" dirty="0"/>
              <a:t>Finite</a:t>
            </a:r>
            <a:r>
              <a:rPr spc="248" dirty="0"/>
              <a:t> </a:t>
            </a:r>
            <a:r>
              <a:rPr spc="-79" dirty="0"/>
              <a:t>Hypothesis</a:t>
            </a:r>
            <a:r>
              <a:rPr spc="248" dirty="0"/>
              <a:t> </a:t>
            </a:r>
            <a:r>
              <a:rPr spc="-178" dirty="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866" y="1656135"/>
            <a:ext cx="7808053" cy="3325718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500833" marR="142197" indent="-351088" defTabSz="1812066">
              <a:lnSpc>
                <a:spcPct val="102600"/>
              </a:lnSpc>
              <a:spcBef>
                <a:spcPts val="109"/>
              </a:spcBef>
              <a:buClr>
                <a:srgbClr val="0052D6"/>
              </a:buClr>
              <a:buFont typeface="Lucida Sans Unicode"/>
              <a:buChar char="►"/>
              <a:tabLst>
                <a:tab pos="502093" algn="l"/>
              </a:tabLst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simplest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type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restriction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class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imposing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an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 upper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bound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its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size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(i.e,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number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predictors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297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2180" spc="-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59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).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Such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class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called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20" dirty="0">
                <a:solidFill>
                  <a:prstClr val="black"/>
                </a:solidFill>
                <a:latin typeface="Arial"/>
                <a:cs typeface="Arial"/>
              </a:rPr>
              <a:t>finite</a:t>
            </a:r>
            <a:r>
              <a:rPr sz="2180" i="1" spc="10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109" dirty="0">
                <a:solidFill>
                  <a:prstClr val="black"/>
                </a:solidFill>
                <a:latin typeface="Arial"/>
                <a:cs typeface="Arial"/>
              </a:rPr>
              <a:t>hypothesis</a:t>
            </a:r>
            <a:r>
              <a:rPr sz="2180" i="1" spc="10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149" dirty="0">
                <a:solidFill>
                  <a:prstClr val="black"/>
                </a:solidFill>
                <a:latin typeface="Arial"/>
                <a:cs typeface="Arial"/>
              </a:rPr>
              <a:t>class</a:t>
            </a:r>
            <a:r>
              <a:rPr sz="2180" spc="-14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500833" marR="135905" indent="-351088" defTabSz="1812066">
              <a:lnSpc>
                <a:spcPct val="102600"/>
              </a:lnSpc>
              <a:spcBef>
                <a:spcPts val="595"/>
              </a:spcBef>
              <a:buClr>
                <a:srgbClr val="0052D6"/>
              </a:buClr>
              <a:buFont typeface="Lucida Sans Unicode"/>
              <a:buChar char="►"/>
              <a:tabLst>
                <a:tab pos="502093" algn="l"/>
              </a:tabLst>
            </a:pP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Example:</a:t>
            </a:r>
            <a:r>
              <a:rPr sz="2180" spc="26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let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218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spc="4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class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single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neuron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networks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parameters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(one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weight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bias).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|H|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?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500833" marR="372480" indent="-351088" defTabSz="1812066">
              <a:lnSpc>
                <a:spcPct val="102600"/>
              </a:lnSpc>
              <a:spcBef>
                <a:spcPts val="595"/>
              </a:spcBef>
              <a:buClr>
                <a:srgbClr val="0052D6"/>
              </a:buClr>
              <a:buFont typeface="Lucida Sans Unicode"/>
              <a:buChar char="►"/>
              <a:tabLst>
                <a:tab pos="502093" algn="l"/>
              </a:tabLst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finite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class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restriction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59" dirty="0">
                <a:solidFill>
                  <a:prstClr val="black"/>
                </a:solidFill>
                <a:latin typeface="Tahoma"/>
                <a:cs typeface="Tahoma"/>
              </a:rPr>
              <a:t>seems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strong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assumption.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But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practice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it’s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not.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Why?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500833" marR="278102" indent="-351088" defTabSz="1812066">
              <a:lnSpc>
                <a:spcPct val="102699"/>
              </a:lnSpc>
              <a:spcBef>
                <a:spcPts val="585"/>
              </a:spcBef>
              <a:buClr>
                <a:srgbClr val="0052D6"/>
              </a:buClr>
              <a:buFont typeface="Lucida Sans Unicode"/>
              <a:buChar char="►"/>
              <a:tabLst>
                <a:tab pos="502093" algn="l"/>
              </a:tabLst>
            </a:pP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computer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implement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our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algorithm,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then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each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parameter/variable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will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finite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bits.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9AD7C-C564-C44D-0A4D-1361D250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20" y="181337"/>
            <a:ext cx="8717307" cy="563088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29" y="205507"/>
            <a:ext cx="578085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20" dirty="0"/>
              <a:t>Mathematical</a:t>
            </a:r>
            <a:r>
              <a:rPr spc="258" dirty="0"/>
              <a:t> </a:t>
            </a:r>
            <a:r>
              <a:rPr spc="-40" dirty="0"/>
              <a:t>Setup:</a:t>
            </a:r>
            <a:r>
              <a:rPr spc="604" dirty="0"/>
              <a:t> </a:t>
            </a:r>
            <a:r>
              <a:rPr spc="-119" dirty="0"/>
              <a:t>Assumptions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6410" y="831288"/>
            <a:ext cx="7582809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Before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start,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49" dirty="0">
                <a:solidFill>
                  <a:prstClr val="black"/>
                </a:solidFill>
                <a:latin typeface="Tahoma"/>
                <a:cs typeface="Tahoma"/>
              </a:rPr>
              <a:t>need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two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assumptions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our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anlysis: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50069" y="1359896"/>
            <a:ext cx="7888588" cy="480689"/>
          </a:xfrm>
          <a:custGeom>
            <a:avLst/>
            <a:gdLst/>
            <a:ahLst/>
            <a:cxnLst/>
            <a:rect l="l" t="t" r="r" b="b"/>
            <a:pathLst>
              <a:path w="3980815" h="242569">
                <a:moveTo>
                  <a:pt x="0" y="242290"/>
                </a:moveTo>
                <a:lnTo>
                  <a:pt x="3980370" y="242290"/>
                </a:lnTo>
                <a:lnTo>
                  <a:pt x="3980370" y="0"/>
                </a:lnTo>
                <a:lnTo>
                  <a:pt x="0" y="0"/>
                </a:lnTo>
                <a:lnTo>
                  <a:pt x="0" y="242290"/>
                </a:lnTo>
                <a:close/>
              </a:path>
            </a:pathLst>
          </a:custGeom>
          <a:solidFill>
            <a:srgbClr val="A6FFDF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0069" y="1359897"/>
            <a:ext cx="7888588" cy="381181"/>
          </a:xfrm>
          <a:prstGeom prst="rect">
            <a:avLst/>
          </a:prstGeom>
          <a:solidFill>
            <a:srgbClr val="A6FFDF"/>
          </a:solidFill>
        </p:spPr>
        <p:txBody>
          <a:bodyPr vert="horz" wrap="square" lIns="0" tIns="15100" rIns="0" bIns="0" rtlCol="0">
            <a:spAutoFit/>
          </a:bodyPr>
          <a:lstStyle/>
          <a:p>
            <a:pPr marL="90603" defTabSz="1812066">
              <a:spcBef>
                <a:spcPts val="119"/>
              </a:spcBef>
            </a:pPr>
            <a:r>
              <a:rPr sz="2378" spc="-109" dirty="0">
                <a:solidFill>
                  <a:prstClr val="black"/>
                </a:solidFill>
                <a:latin typeface="Trebuchet MS"/>
                <a:cs typeface="Trebuchet MS"/>
              </a:rPr>
              <a:t>Definition</a:t>
            </a:r>
            <a:r>
              <a:rPr sz="2378" spc="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40" dirty="0">
                <a:solidFill>
                  <a:prstClr val="black"/>
                </a:solidFill>
                <a:latin typeface="Trebuchet MS"/>
                <a:cs typeface="Trebuchet MS"/>
              </a:rPr>
              <a:t>(The</a:t>
            </a:r>
            <a:r>
              <a:rPr sz="2378" spc="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139" dirty="0">
                <a:solidFill>
                  <a:prstClr val="black"/>
                </a:solidFill>
                <a:latin typeface="Trebuchet MS"/>
                <a:cs typeface="Trebuchet MS"/>
              </a:rPr>
              <a:t>Realizability</a:t>
            </a:r>
            <a:r>
              <a:rPr sz="2378" spc="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79" dirty="0">
                <a:solidFill>
                  <a:prstClr val="black"/>
                </a:solidFill>
                <a:latin typeface="Trebuchet MS"/>
                <a:cs typeface="Trebuchet MS"/>
              </a:rPr>
              <a:t>Assumption)</a:t>
            </a:r>
            <a:endParaRPr sz="2378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50069" y="1840033"/>
            <a:ext cx="7888588" cy="870777"/>
          </a:xfrm>
          <a:custGeom>
            <a:avLst/>
            <a:gdLst/>
            <a:ahLst/>
            <a:cxnLst/>
            <a:rect l="l" t="t" r="r" b="b"/>
            <a:pathLst>
              <a:path w="3980815" h="439419">
                <a:moveTo>
                  <a:pt x="3980370" y="0"/>
                </a:moveTo>
                <a:lnTo>
                  <a:pt x="0" y="0"/>
                </a:lnTo>
                <a:lnTo>
                  <a:pt x="0" y="439381"/>
                </a:lnTo>
                <a:lnTo>
                  <a:pt x="3980370" y="439381"/>
                </a:lnTo>
                <a:lnTo>
                  <a:pt x="3980370" y="0"/>
                </a:lnTo>
                <a:close/>
              </a:path>
            </a:pathLst>
          </a:custGeom>
          <a:solidFill>
            <a:srgbClr val="E4FFF5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0909" y="1881328"/>
            <a:ext cx="7741361" cy="1638057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00670" defTabSz="1812066">
              <a:spcBef>
                <a:spcPts val="178"/>
              </a:spcBef>
            </a:pP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exists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spc="73" baseline="27777" dirty="0">
                <a:solidFill>
                  <a:prstClr val="black"/>
                </a:solidFill>
                <a:latin typeface="Cambria"/>
                <a:cs typeface="Cambria"/>
              </a:rPr>
              <a:t>∗</a:t>
            </a:r>
            <a:r>
              <a:rPr sz="2378" spc="519" baseline="27777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297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2180" spc="-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218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spc="5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such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100670" defTabSz="1812066">
              <a:spcBef>
                <a:spcPts val="69"/>
              </a:spcBef>
            </a:pPr>
            <a:r>
              <a:rPr sz="2180" i="1" spc="-69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spc="430" baseline="-13888" dirty="0">
                <a:solidFill>
                  <a:prstClr val="black"/>
                </a:solidFill>
                <a:latin typeface="Cambria"/>
                <a:cs typeface="Cambria"/>
              </a:rPr>
              <a:t>D</a:t>
            </a:r>
            <a:r>
              <a:rPr sz="2378" i="1" spc="-14" baseline="-13888" dirty="0">
                <a:solidFill>
                  <a:prstClr val="black"/>
                </a:solidFill>
                <a:latin typeface="Sitka Text"/>
                <a:cs typeface="Sitka Text"/>
              </a:rPr>
              <a:t>,</a:t>
            </a:r>
            <a:r>
              <a:rPr sz="2378" i="1" spc="-14" baseline="-13888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378" i="1" spc="-119" baseline="-1388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spc="252" baseline="27777" dirty="0">
                <a:solidFill>
                  <a:prstClr val="black"/>
                </a:solidFill>
                <a:latin typeface="Cambria"/>
                <a:cs typeface="Cambria"/>
              </a:rPr>
              <a:t>∗</a:t>
            </a:r>
            <a:r>
              <a:rPr sz="2180" spc="168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100670" marR="35235" defTabSz="1812066">
              <a:lnSpc>
                <a:spcPct val="102600"/>
              </a:lnSpc>
              <a:spcBef>
                <a:spcPts val="2081"/>
              </a:spcBef>
            </a:pP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i.e.,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exists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perfect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our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class.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We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may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find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9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such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exists.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50069" y="3696826"/>
            <a:ext cx="7888588" cy="480689"/>
          </a:xfrm>
          <a:custGeom>
            <a:avLst/>
            <a:gdLst/>
            <a:ahLst/>
            <a:cxnLst/>
            <a:rect l="l" t="t" r="r" b="b"/>
            <a:pathLst>
              <a:path w="3980815" h="242569">
                <a:moveTo>
                  <a:pt x="0" y="242303"/>
                </a:moveTo>
                <a:lnTo>
                  <a:pt x="3980370" y="242303"/>
                </a:lnTo>
                <a:lnTo>
                  <a:pt x="3980370" y="0"/>
                </a:lnTo>
                <a:lnTo>
                  <a:pt x="0" y="0"/>
                </a:lnTo>
                <a:lnTo>
                  <a:pt x="0" y="242303"/>
                </a:lnTo>
                <a:close/>
              </a:path>
            </a:pathLst>
          </a:custGeom>
          <a:solidFill>
            <a:srgbClr val="A6FFDF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50069" y="3696827"/>
            <a:ext cx="7888588" cy="381181"/>
          </a:xfrm>
          <a:prstGeom prst="rect">
            <a:avLst/>
          </a:prstGeom>
          <a:solidFill>
            <a:srgbClr val="A6FFDF"/>
          </a:solidFill>
        </p:spPr>
        <p:txBody>
          <a:bodyPr vert="horz" wrap="square" lIns="0" tIns="15100" rIns="0" bIns="0" rtlCol="0">
            <a:spAutoFit/>
          </a:bodyPr>
          <a:lstStyle/>
          <a:p>
            <a:pPr marL="90603" defTabSz="1812066">
              <a:spcBef>
                <a:spcPts val="119"/>
              </a:spcBef>
            </a:pPr>
            <a:r>
              <a:rPr sz="2378" spc="-109" dirty="0">
                <a:solidFill>
                  <a:prstClr val="black"/>
                </a:solidFill>
                <a:latin typeface="Trebuchet MS"/>
                <a:cs typeface="Trebuchet MS"/>
              </a:rPr>
              <a:t>Definition</a:t>
            </a:r>
            <a:r>
              <a:rPr sz="2378" spc="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40" dirty="0">
                <a:solidFill>
                  <a:prstClr val="black"/>
                </a:solidFill>
                <a:latin typeface="Trebuchet MS"/>
                <a:cs typeface="Trebuchet MS"/>
              </a:rPr>
              <a:t>(The</a:t>
            </a:r>
            <a:r>
              <a:rPr sz="2378" spc="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178" dirty="0">
                <a:solidFill>
                  <a:prstClr val="black"/>
                </a:solidFill>
                <a:latin typeface="Trebuchet MS"/>
                <a:cs typeface="Trebuchet MS"/>
              </a:rPr>
              <a:t>i.i.d</a:t>
            </a:r>
            <a:r>
              <a:rPr sz="2378" spc="2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79" dirty="0">
                <a:solidFill>
                  <a:prstClr val="black"/>
                </a:solidFill>
                <a:latin typeface="Trebuchet MS"/>
                <a:cs typeface="Trebuchet MS"/>
              </a:rPr>
              <a:t>Assumption)</a:t>
            </a:r>
            <a:endParaRPr sz="2378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50069" y="4176987"/>
            <a:ext cx="7888588" cy="1184106"/>
          </a:xfrm>
          <a:custGeom>
            <a:avLst/>
            <a:gdLst/>
            <a:ahLst/>
            <a:cxnLst/>
            <a:rect l="l" t="t" r="r" b="b"/>
            <a:pathLst>
              <a:path w="3980815" h="597535">
                <a:moveTo>
                  <a:pt x="3980370" y="0"/>
                </a:moveTo>
                <a:lnTo>
                  <a:pt x="0" y="0"/>
                </a:lnTo>
                <a:lnTo>
                  <a:pt x="0" y="597039"/>
                </a:lnTo>
                <a:lnTo>
                  <a:pt x="3980370" y="597039"/>
                </a:lnTo>
                <a:lnTo>
                  <a:pt x="3980370" y="0"/>
                </a:lnTo>
                <a:close/>
              </a:path>
            </a:pathLst>
          </a:custGeom>
          <a:solidFill>
            <a:srgbClr val="E4FFF5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5742" y="4218258"/>
            <a:ext cx="7931369" cy="1961370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125838" marR="85570" defTabSz="1812066">
              <a:lnSpc>
                <a:spcPct val="102600"/>
              </a:lnSpc>
              <a:spcBef>
                <a:spcPts val="109"/>
              </a:spcBef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examples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training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set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(Sample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)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independently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identically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distributed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(i.i.d.)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according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distribution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. 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(notation:</a:t>
            </a:r>
            <a:r>
              <a:rPr sz="2180" spc="25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∼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59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378" i="1" spc="87" baseline="27777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)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125838" marR="883382" defTabSz="1812066">
              <a:lnSpc>
                <a:spcPct val="102600"/>
              </a:lnSpc>
              <a:spcBef>
                <a:spcPts val="1853"/>
              </a:spcBef>
            </a:pP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i.e.,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every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2378" i="1" spc="44" baseline="-13888" dirty="0">
                <a:solidFill>
                  <a:prstClr val="black"/>
                </a:solidFill>
                <a:latin typeface="Cambria"/>
                <a:cs typeface="Cambria"/>
              </a:rPr>
              <a:t>i</a:t>
            </a:r>
            <a:r>
              <a:rPr sz="2378" i="1" spc="535" baseline="-1388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297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i="1" spc="23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freshly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sampled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according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then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labeled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according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labeling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function,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180" i="1" spc="-23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7D4ACB-9BB7-E991-AE3D-220CF38D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7" y="205507"/>
            <a:ext cx="8359580" cy="623733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0" y="205507"/>
            <a:ext cx="7021585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20" dirty="0"/>
              <a:t>Mathematical</a:t>
            </a:r>
            <a:r>
              <a:rPr spc="248" dirty="0"/>
              <a:t> </a:t>
            </a:r>
            <a:r>
              <a:rPr spc="-40" dirty="0"/>
              <a:t>Setup:</a:t>
            </a:r>
            <a:r>
              <a:rPr spc="595" dirty="0"/>
              <a:t> </a:t>
            </a:r>
            <a:r>
              <a:rPr spc="-129" dirty="0"/>
              <a:t>Analysis</a:t>
            </a:r>
            <a:r>
              <a:rPr spc="258" dirty="0"/>
              <a:t> </a:t>
            </a:r>
            <a:r>
              <a:rPr spc="-50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8866" y="1402176"/>
            <a:ext cx="7732552" cy="2480743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500833" marR="421557" indent="-351088" defTabSz="1812066">
              <a:lnSpc>
                <a:spcPct val="102600"/>
              </a:lnSpc>
              <a:spcBef>
                <a:spcPts val="109"/>
              </a:spcBef>
              <a:buClr>
                <a:srgbClr val="0052D6"/>
              </a:buClr>
              <a:buFont typeface="Lucida Sans Unicode"/>
              <a:buChar char="►"/>
              <a:tabLst>
                <a:tab pos="502093" algn="l"/>
              </a:tabLst>
            </a:pP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i="1" spc="226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sampled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randomly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So,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99" dirty="0">
                <a:solidFill>
                  <a:prstClr val="black"/>
                </a:solidFill>
                <a:latin typeface="Tahoma"/>
                <a:cs typeface="Tahoma"/>
              </a:rPr>
              <a:t>ERM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tries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minimize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error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its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output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5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i="1" spc="87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378" i="1" spc="103" baseline="-10416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also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random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 variable.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Since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5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i="1" spc="87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378" i="1" spc="119" baseline="-10416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random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variable,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spc="73" baseline="-13888" dirty="0">
                <a:solidFill>
                  <a:prstClr val="black"/>
                </a:solidFill>
                <a:latin typeface="Cambria"/>
                <a:cs typeface="Cambria"/>
              </a:rPr>
              <a:t>D</a:t>
            </a:r>
            <a:r>
              <a:rPr sz="2378" i="1" spc="73" baseline="-13888" dirty="0">
                <a:solidFill>
                  <a:prstClr val="black"/>
                </a:solidFill>
                <a:latin typeface="Sitka Text"/>
                <a:cs typeface="Sitka Text"/>
              </a:rPr>
              <a:t>,</a:t>
            </a:r>
            <a:r>
              <a:rPr sz="2378" i="1" spc="73" baseline="-13888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378" i="1" spc="-119" baseline="-1388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13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i="1" spc="206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23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also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 random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variable!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500833" marR="60402" indent="-351088" defTabSz="1812066">
              <a:lnSpc>
                <a:spcPct val="102600"/>
              </a:lnSpc>
              <a:spcBef>
                <a:spcPts val="595"/>
              </a:spcBef>
              <a:buClr>
                <a:srgbClr val="0052D6"/>
              </a:buClr>
              <a:buFont typeface="Lucida Sans Unicode"/>
              <a:buChar char="►"/>
              <a:tabLst>
                <a:tab pos="502093" algn="l"/>
              </a:tabLst>
            </a:pP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Example,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chance,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our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sample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i="1" spc="23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biased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don’t 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represent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5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well,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might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get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high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error.</a:t>
            </a:r>
            <a:r>
              <a:rPr sz="2180" spc="26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can’t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guarantee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won’t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happen.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have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account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this.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50069" y="4051958"/>
            <a:ext cx="7888588" cy="480689"/>
          </a:xfrm>
          <a:custGeom>
            <a:avLst/>
            <a:gdLst/>
            <a:ahLst/>
            <a:cxnLst/>
            <a:rect l="l" t="t" r="r" b="b"/>
            <a:pathLst>
              <a:path w="3980815" h="242569">
                <a:moveTo>
                  <a:pt x="0" y="242290"/>
                </a:moveTo>
                <a:lnTo>
                  <a:pt x="3980370" y="242290"/>
                </a:lnTo>
                <a:lnTo>
                  <a:pt x="3980370" y="0"/>
                </a:lnTo>
                <a:lnTo>
                  <a:pt x="0" y="0"/>
                </a:lnTo>
                <a:lnTo>
                  <a:pt x="0" y="242290"/>
                </a:lnTo>
                <a:close/>
              </a:path>
            </a:pathLst>
          </a:custGeom>
          <a:solidFill>
            <a:srgbClr val="A6FFDF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0069" y="4051959"/>
            <a:ext cx="7888588" cy="381181"/>
          </a:xfrm>
          <a:prstGeom prst="rect">
            <a:avLst/>
          </a:prstGeom>
          <a:solidFill>
            <a:srgbClr val="A6FFDF"/>
          </a:solidFill>
        </p:spPr>
        <p:txBody>
          <a:bodyPr vert="horz" wrap="square" lIns="0" tIns="15100" rIns="0" bIns="0" rtlCol="0">
            <a:spAutoFit/>
          </a:bodyPr>
          <a:lstStyle/>
          <a:p>
            <a:pPr marL="90603" defTabSz="1812066">
              <a:spcBef>
                <a:spcPts val="119"/>
              </a:spcBef>
            </a:pPr>
            <a:r>
              <a:rPr sz="2378" spc="-109" dirty="0">
                <a:solidFill>
                  <a:prstClr val="black"/>
                </a:solidFill>
                <a:latin typeface="Trebuchet MS"/>
                <a:cs typeface="Trebuchet MS"/>
              </a:rPr>
              <a:t>Definition</a:t>
            </a:r>
            <a:r>
              <a:rPr sz="2378" spc="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129" dirty="0">
                <a:solidFill>
                  <a:prstClr val="black"/>
                </a:solidFill>
                <a:latin typeface="Trebuchet MS"/>
                <a:cs typeface="Trebuchet MS"/>
              </a:rPr>
              <a:t>(Confidence</a:t>
            </a:r>
            <a:r>
              <a:rPr sz="2378" spc="5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149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2378" spc="-20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378" spc="-178" dirty="0">
                <a:solidFill>
                  <a:prstClr val="black"/>
                </a:solidFill>
                <a:latin typeface="Trebuchet MS"/>
                <a:cs typeface="Trebuchet MS"/>
              </a:rPr>
              <a:t>rameter</a:t>
            </a:r>
            <a:r>
              <a:rPr sz="2378" spc="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dirty="0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r>
              <a:rPr sz="2378" spc="-1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2378" spc="-139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378" spc="-50" dirty="0">
                <a:solidFill>
                  <a:prstClr val="black"/>
                </a:solidFill>
                <a:latin typeface="Lucida Sans Unicode"/>
                <a:cs typeface="Lucida Sans Unicode"/>
              </a:rPr>
              <a:t>−</a:t>
            </a:r>
            <a:r>
              <a:rPr sz="2378" spc="-226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378" i="1" spc="-208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2378" spc="20" dirty="0">
                <a:solidFill>
                  <a:prstClr val="black"/>
                </a:solidFill>
                <a:latin typeface="Trebuchet MS"/>
                <a:cs typeface="Trebuchet MS"/>
              </a:rPr>
              <a:t>))</a:t>
            </a:r>
            <a:endParaRPr sz="2378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50069" y="4532092"/>
            <a:ext cx="7888588" cy="827993"/>
          </a:xfrm>
          <a:custGeom>
            <a:avLst/>
            <a:gdLst/>
            <a:ahLst/>
            <a:cxnLst/>
            <a:rect l="l" t="t" r="r" b="b"/>
            <a:pathLst>
              <a:path w="3980815" h="417830">
                <a:moveTo>
                  <a:pt x="3980370" y="0"/>
                </a:moveTo>
                <a:lnTo>
                  <a:pt x="0" y="0"/>
                </a:lnTo>
                <a:lnTo>
                  <a:pt x="0" y="417271"/>
                </a:lnTo>
                <a:lnTo>
                  <a:pt x="3980370" y="417271"/>
                </a:lnTo>
                <a:lnTo>
                  <a:pt x="3980370" y="0"/>
                </a:lnTo>
                <a:close/>
              </a:path>
            </a:pathLst>
          </a:custGeom>
          <a:solidFill>
            <a:srgbClr val="E4FFF5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6076" y="4573390"/>
            <a:ext cx="7667116" cy="702564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74244" marR="85570" defTabSz="1812066">
              <a:lnSpc>
                <a:spcPct val="102600"/>
              </a:lnSpc>
              <a:spcBef>
                <a:spcPts val="109"/>
              </a:spcBef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probability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getting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non-representative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sample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∼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5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378" i="1" spc="73" baseline="27777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378" i="1" spc="103" baseline="27777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denoted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59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178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2180" spc="-129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−</a:t>
            </a:r>
            <a:r>
              <a:rPr sz="2180" spc="-208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i="1" spc="-258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2180" i="1" spc="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called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119" dirty="0">
                <a:solidFill>
                  <a:prstClr val="black"/>
                </a:solidFill>
                <a:latin typeface="Arial"/>
                <a:cs typeface="Arial"/>
              </a:rPr>
              <a:t>confidence</a:t>
            </a:r>
            <a:r>
              <a:rPr sz="2180" i="1" spc="10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139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180" i="1" spc="-198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180" i="1" spc="-69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180" i="1" spc="-119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180" i="1" spc="-109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2180" i="1" spc="-89" dirty="0">
                <a:solidFill>
                  <a:prstClr val="black"/>
                </a:solidFill>
                <a:latin typeface="Arial"/>
                <a:cs typeface="Arial"/>
              </a:rPr>
              <a:t>eter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8549" y="6307181"/>
            <a:ext cx="30200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2091"/>
              </a:lnSpc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18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A4E888-2A6A-1F13-8950-DD6957CE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21" y="182561"/>
            <a:ext cx="8899789" cy="600803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03" defTabSz="1812066">
              <a:lnSpc>
                <a:spcPts val="2091"/>
              </a:lnSpc>
            </a:pPr>
            <a:r>
              <a:rPr spc="-99" dirty="0"/>
              <a:t>19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0" y="205507"/>
            <a:ext cx="7021585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20" dirty="0"/>
              <a:t>Mathematical</a:t>
            </a:r>
            <a:r>
              <a:rPr spc="248" dirty="0"/>
              <a:t> </a:t>
            </a:r>
            <a:r>
              <a:rPr spc="-40" dirty="0"/>
              <a:t>Setup:</a:t>
            </a:r>
            <a:r>
              <a:rPr spc="595" dirty="0"/>
              <a:t> </a:t>
            </a:r>
            <a:r>
              <a:rPr spc="-129" dirty="0"/>
              <a:t>Analysis</a:t>
            </a:r>
            <a:r>
              <a:rPr spc="258" dirty="0"/>
              <a:t> </a:t>
            </a:r>
            <a:r>
              <a:rPr spc="-50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14700" y="2707259"/>
            <a:ext cx="7034169" cy="676082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374997" marR="10067" indent="-351088" defTabSz="1812066">
              <a:lnSpc>
                <a:spcPct val="102600"/>
              </a:lnSpc>
              <a:spcBef>
                <a:spcPts val="109"/>
              </a:spcBef>
              <a:buClr>
                <a:srgbClr val="0052D6"/>
              </a:buClr>
              <a:buFont typeface="Lucida Sans Unicode"/>
              <a:buChar char="►"/>
              <a:tabLst>
                <a:tab pos="376255" algn="l"/>
              </a:tabLst>
            </a:pPr>
            <a:r>
              <a:rPr sz="2180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hy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otheses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297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218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spc="5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80" spc="-188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can’t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gu</a:t>
            </a:r>
            <a:r>
              <a:rPr sz="2180" spc="-168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ntee 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perfect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label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prediction.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5C29A-1670-0972-9B61-A1F61437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21" y="119750"/>
            <a:ext cx="8764819" cy="634946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1" y="205507"/>
            <a:ext cx="3159713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30" dirty="0"/>
              <a:t>Wrap-Up</a:t>
            </a:r>
            <a:r>
              <a:rPr spc="149" dirty="0"/>
              <a:t> </a:t>
            </a:r>
            <a:r>
              <a:rPr spc="20" dirty="0"/>
              <a:t>(Review)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5409" y="1024794"/>
            <a:ext cx="7975412" cy="4734629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176173" defTabSz="1812066">
              <a:spcBef>
                <a:spcPts val="860"/>
              </a:spcBef>
            </a:pP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definitions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notations: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724827" indent="-352346" defTabSz="1812066">
              <a:spcBef>
                <a:spcPts val="662"/>
              </a:spcBef>
              <a:buClr>
                <a:srgbClr val="3333B2"/>
              </a:buClr>
              <a:buFont typeface="Tahoma"/>
              <a:buAutoNum type="arabicPeriod"/>
              <a:tabLst>
                <a:tab pos="726085" algn="l"/>
              </a:tabLst>
            </a:pPr>
            <a:r>
              <a:rPr sz="2180" b="1" spc="-168" dirty="0">
                <a:solidFill>
                  <a:prstClr val="black"/>
                </a:solidFill>
                <a:latin typeface="Arial"/>
                <a:cs typeface="Arial"/>
              </a:rPr>
              <a:t>Risks</a:t>
            </a:r>
            <a:r>
              <a:rPr sz="2180" spc="-168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69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i="1" spc="103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6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6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spc="6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22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79" dirty="0">
                <a:solidFill>
                  <a:prstClr val="black"/>
                </a:solidFill>
                <a:latin typeface="Arial"/>
                <a:cs typeface="Arial"/>
              </a:rPr>
              <a:t>empirical</a:t>
            </a:r>
            <a:r>
              <a:rPr sz="2180" i="1" spc="1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69" dirty="0">
                <a:solidFill>
                  <a:prstClr val="black"/>
                </a:solidFill>
                <a:latin typeface="Arial"/>
                <a:cs typeface="Arial"/>
              </a:rPr>
              <a:t>risk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139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spc="206" baseline="-10416" dirty="0">
                <a:solidFill>
                  <a:prstClr val="black"/>
                </a:solidFill>
                <a:latin typeface="Cambria"/>
                <a:cs typeface="Cambria"/>
              </a:rPr>
              <a:t>D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13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22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50" dirty="0">
                <a:solidFill>
                  <a:prstClr val="black"/>
                </a:solidFill>
                <a:latin typeface="Arial"/>
                <a:cs typeface="Arial"/>
              </a:rPr>
              <a:t>true</a:t>
            </a:r>
            <a:r>
              <a:rPr sz="2180" i="1" spc="1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69" dirty="0">
                <a:solidFill>
                  <a:prstClr val="black"/>
                </a:solidFill>
                <a:latin typeface="Arial"/>
                <a:cs typeface="Arial"/>
              </a:rPr>
              <a:t>risk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724827" marR="1399318" indent="-351088" defTabSz="1812066">
              <a:lnSpc>
                <a:spcPct val="102600"/>
              </a:lnSpc>
              <a:spcBef>
                <a:spcPts val="585"/>
              </a:spcBef>
              <a:buClr>
                <a:srgbClr val="3333B2"/>
              </a:buClr>
              <a:buFontTx/>
              <a:buAutoNum type="arabicPeriod"/>
              <a:tabLst>
                <a:tab pos="726085" algn="l"/>
              </a:tabLst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Our</a:t>
            </a:r>
            <a:r>
              <a:rPr sz="2180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b="1" spc="-139" dirty="0">
                <a:solidFill>
                  <a:prstClr val="black"/>
                </a:solidFill>
                <a:latin typeface="Arial"/>
                <a:cs typeface="Arial"/>
              </a:rPr>
              <a:t>sample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i="1" spc="23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size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3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sampled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i.i.d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distribution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724827" marR="161073" indent="-351088" defTabSz="1812066">
              <a:lnSpc>
                <a:spcPct val="102600"/>
              </a:lnSpc>
              <a:spcBef>
                <a:spcPts val="595"/>
              </a:spcBef>
              <a:buClr>
                <a:srgbClr val="3333B2"/>
              </a:buClr>
              <a:buFont typeface="Tahoma"/>
              <a:buAutoNum type="arabicPeriod"/>
              <a:tabLst>
                <a:tab pos="726085" algn="l"/>
              </a:tabLst>
            </a:pPr>
            <a:r>
              <a:rPr sz="2180" b="1" spc="50" dirty="0">
                <a:solidFill>
                  <a:prstClr val="black"/>
                </a:solidFill>
                <a:latin typeface="Arial"/>
                <a:cs typeface="Arial"/>
              </a:rPr>
              <a:t>ERM</a:t>
            </a:r>
            <a:r>
              <a:rPr sz="2180" b="1" spc="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129" dirty="0">
                <a:solidFill>
                  <a:prstClr val="black"/>
                </a:solidFill>
                <a:latin typeface="Arial"/>
                <a:cs typeface="Arial"/>
              </a:rPr>
              <a:t>hy</a:t>
            </a:r>
            <a:r>
              <a:rPr sz="2180" b="1" spc="-69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180" b="1" spc="-129" dirty="0">
                <a:solidFill>
                  <a:prstClr val="black"/>
                </a:solidFill>
                <a:latin typeface="Arial"/>
                <a:cs typeface="Arial"/>
              </a:rPr>
              <a:t>othesis</a:t>
            </a:r>
            <a:r>
              <a:rPr sz="2180" b="1" spc="1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i="1" spc="119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378" i="1" baseline="-10416" dirty="0">
                <a:solidFill>
                  <a:prstClr val="black"/>
                </a:solidFill>
                <a:latin typeface="Cambria"/>
                <a:cs typeface="Cambria"/>
              </a:rPr>
              <a:t>  </a:t>
            </a:r>
            <a:r>
              <a:rPr sz="2180" spc="-297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168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rgmin</a:t>
            </a:r>
            <a:r>
              <a:rPr sz="2378" i="1" spc="14" baseline="-17361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spc="341" baseline="-17361" dirty="0">
                <a:solidFill>
                  <a:prstClr val="black"/>
                </a:solidFill>
                <a:latin typeface="Cambria"/>
                <a:cs typeface="Cambria"/>
              </a:rPr>
              <a:t>∈H</a:t>
            </a:r>
            <a:r>
              <a:rPr sz="2378" baseline="-17361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378" spc="176" baseline="-17361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where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218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spc="5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our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hy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othesis  class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has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20" dirty="0">
                <a:solidFill>
                  <a:prstClr val="black"/>
                </a:solidFill>
                <a:latin typeface="Arial"/>
                <a:cs typeface="Arial"/>
              </a:rPr>
              <a:t>finite</a:t>
            </a:r>
            <a:r>
              <a:rPr sz="2180" i="1" spc="1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size.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724827" marR="802846" indent="-351088" defTabSz="1812066">
              <a:lnSpc>
                <a:spcPct val="102600"/>
              </a:lnSpc>
              <a:spcBef>
                <a:spcPts val="595"/>
              </a:spcBef>
              <a:buClr>
                <a:srgbClr val="3333B2"/>
              </a:buClr>
              <a:buFont typeface="Tahoma"/>
              <a:buAutoNum type="arabicPeriod"/>
              <a:tabLst>
                <a:tab pos="726085" algn="l"/>
              </a:tabLst>
            </a:pPr>
            <a:r>
              <a:rPr sz="2180" b="1" spc="-109" dirty="0">
                <a:solidFill>
                  <a:prstClr val="black"/>
                </a:solidFill>
                <a:latin typeface="Arial"/>
                <a:cs typeface="Arial"/>
              </a:rPr>
              <a:t>Confidence</a:t>
            </a:r>
            <a:r>
              <a:rPr sz="2180" b="1" spc="1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59" dirty="0">
                <a:solidFill>
                  <a:prstClr val="black"/>
                </a:solidFill>
                <a:latin typeface="Arial"/>
                <a:cs typeface="Arial"/>
              </a:rPr>
              <a:t>Parameter</a:t>
            </a:r>
            <a:r>
              <a:rPr sz="2180" b="1" spc="1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2180" spc="-1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2180" spc="-129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180" spc="-723" dirty="0">
                <a:solidFill>
                  <a:prstClr val="black"/>
                </a:solidFill>
                <a:latin typeface="Lucida Sans Unicode"/>
                <a:cs typeface="Lucida Sans Unicode"/>
              </a:rPr>
              <a:t>−</a:t>
            </a:r>
            <a:r>
              <a:rPr sz="2378" i="1" spc="-1084" baseline="-65972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378" i="1" spc="355" baseline="-65972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i="1" spc="-119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):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probability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not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getting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bad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sample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∼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743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724827" marR="358638" indent="-351088" defTabSz="1812066">
              <a:lnSpc>
                <a:spcPct val="102600"/>
              </a:lnSpc>
              <a:spcBef>
                <a:spcPts val="595"/>
              </a:spcBef>
              <a:buClr>
                <a:srgbClr val="3333B2"/>
              </a:buClr>
              <a:buFont typeface="Tahoma"/>
              <a:buAutoNum type="arabicPeriod"/>
              <a:tabLst>
                <a:tab pos="726085" algn="l"/>
              </a:tabLst>
            </a:pPr>
            <a:r>
              <a:rPr sz="2180" b="1" spc="-109" dirty="0">
                <a:solidFill>
                  <a:prstClr val="black"/>
                </a:solidFill>
                <a:latin typeface="Arial"/>
                <a:cs typeface="Arial"/>
              </a:rPr>
              <a:t>Accuracy</a:t>
            </a:r>
            <a:r>
              <a:rPr sz="2180" b="1" spc="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59" dirty="0">
                <a:solidFill>
                  <a:prstClr val="black"/>
                </a:solidFill>
                <a:latin typeface="Arial"/>
                <a:cs typeface="Arial"/>
              </a:rPr>
              <a:t>Parameter</a:t>
            </a:r>
            <a:r>
              <a:rPr sz="2180" b="1" spc="15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2180" i="1" spc="-6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):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Our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failure/success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threshold.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12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learner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successful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spc="73" baseline="-13888" dirty="0">
                <a:solidFill>
                  <a:prstClr val="black"/>
                </a:solidFill>
                <a:latin typeface="Cambria"/>
                <a:cs typeface="Cambria"/>
              </a:rPr>
              <a:t>D</a:t>
            </a:r>
            <a:r>
              <a:rPr sz="2378" i="1" spc="73" baseline="-13888" dirty="0">
                <a:solidFill>
                  <a:prstClr val="black"/>
                </a:solidFill>
                <a:latin typeface="Sitka Text"/>
                <a:cs typeface="Sitka Text"/>
              </a:rPr>
              <a:t>,</a:t>
            </a:r>
            <a:r>
              <a:rPr sz="2378" i="1" spc="73" baseline="-13888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378" i="1" spc="-119" baseline="-1388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13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i="1" spc="206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≤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i="1" spc="-7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174915" marR="294461" indent="197566" defTabSz="1812066">
              <a:lnSpc>
                <a:spcPct val="125299"/>
              </a:lnSpc>
              <a:buClr>
                <a:srgbClr val="3333B2"/>
              </a:buClr>
              <a:buFont typeface="Tahoma"/>
              <a:buAutoNum type="arabicPeriod"/>
              <a:tabLst>
                <a:tab pos="726085" algn="l"/>
              </a:tabLst>
            </a:pPr>
            <a:r>
              <a:rPr sz="2180" b="1" spc="-69" dirty="0">
                <a:solidFill>
                  <a:prstClr val="black"/>
                </a:solidFill>
                <a:latin typeface="Arial"/>
                <a:cs typeface="Arial"/>
              </a:rPr>
              <a:t>Realizability</a:t>
            </a:r>
            <a:r>
              <a:rPr sz="2180" b="1" spc="1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119" dirty="0">
                <a:solidFill>
                  <a:prstClr val="black"/>
                </a:solidFill>
                <a:latin typeface="Arial"/>
                <a:cs typeface="Arial"/>
              </a:rPr>
              <a:t>Assumption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Lucida Sans Unicode"/>
                <a:cs typeface="Lucida Sans Unicode"/>
              </a:rPr>
              <a:t>∃</a:t>
            </a:r>
            <a:r>
              <a:rPr sz="2180" i="1" spc="-10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297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2180" spc="-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109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i="1" spc="109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180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spc="73" baseline="-13888" dirty="0">
                <a:solidFill>
                  <a:prstClr val="black"/>
                </a:solidFill>
                <a:latin typeface="Cambria"/>
                <a:cs typeface="Cambria"/>
              </a:rPr>
              <a:t>D</a:t>
            </a:r>
            <a:r>
              <a:rPr sz="2378" i="1" spc="73" baseline="-13888" dirty="0">
                <a:solidFill>
                  <a:prstClr val="black"/>
                </a:solidFill>
                <a:latin typeface="Sitka Text"/>
                <a:cs typeface="Sitka Text"/>
              </a:rPr>
              <a:t>,</a:t>
            </a:r>
            <a:r>
              <a:rPr sz="2378" i="1" spc="73" baseline="-13888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378" i="1" spc="-119" baseline="-1388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1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spc="119" dirty="0">
                <a:solidFill>
                  <a:prstClr val="black"/>
                </a:solidFill>
                <a:latin typeface="Calibri"/>
                <a:cs typeface="Calibri"/>
              </a:rPr>
              <a:t>)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180" i="1" spc="-2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99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i="1" spc="149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9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9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180" spc="9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58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.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questions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notations/definitions?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E7365-3A60-AE34-BD64-E5701588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23" y="25783"/>
            <a:ext cx="8868899" cy="662671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78549" y="6307181"/>
            <a:ext cx="30200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2091"/>
              </a:lnSpc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21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015829" y="205507"/>
            <a:ext cx="3786369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 defTabSz="1812066">
              <a:spcBef>
                <a:spcPts val="268"/>
              </a:spcBef>
            </a:pPr>
            <a:r>
              <a:rPr sz="2774" b="1" spc="20" dirty="0">
                <a:solidFill>
                  <a:srgbClr val="0052D6"/>
                </a:solidFill>
                <a:latin typeface="Arial"/>
                <a:cs typeface="Arial"/>
              </a:rPr>
              <a:t>Mathematical</a:t>
            </a:r>
            <a:r>
              <a:rPr sz="2774" b="1" spc="198" dirty="0">
                <a:solidFill>
                  <a:srgbClr val="0052D6"/>
                </a:solidFill>
                <a:latin typeface="Arial"/>
                <a:cs typeface="Arial"/>
              </a:rPr>
              <a:t> </a:t>
            </a:r>
            <a:r>
              <a:rPr sz="2774" b="1" spc="-129" dirty="0">
                <a:solidFill>
                  <a:srgbClr val="0052D6"/>
                </a:solidFill>
                <a:latin typeface="Arial"/>
                <a:cs typeface="Arial"/>
              </a:rPr>
              <a:t>Analysis</a:t>
            </a:r>
            <a:endParaRPr sz="277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4700" y="2079946"/>
            <a:ext cx="355609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374997" indent="-351088" defTabSz="1812066">
              <a:spcBef>
                <a:spcPts val="178"/>
              </a:spcBef>
              <a:buClr>
                <a:srgbClr val="0052D6"/>
              </a:buClr>
              <a:buFont typeface="Lucida Sans Unicode"/>
              <a:buChar char="►"/>
              <a:tabLst>
                <a:tab pos="376255" algn="l"/>
              </a:tabLst>
            </a:pP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18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80" spc="-188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18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ant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sh</a:t>
            </a:r>
            <a:r>
              <a:rPr sz="2180" spc="-198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w?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27CE4-5EE7-1143-D69F-543A0257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8" y="205507"/>
            <a:ext cx="8500942" cy="625763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5830" y="205507"/>
            <a:ext cx="4426870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 defTabSz="1812066">
              <a:spcBef>
                <a:spcPts val="268"/>
              </a:spcBef>
            </a:pPr>
            <a:r>
              <a:rPr sz="2774" b="1" spc="20" dirty="0">
                <a:solidFill>
                  <a:srgbClr val="0052D6"/>
                </a:solidFill>
                <a:latin typeface="Arial"/>
                <a:cs typeface="Arial"/>
              </a:rPr>
              <a:t>Mathematical</a:t>
            </a:r>
            <a:r>
              <a:rPr sz="2774" b="1" spc="238" dirty="0">
                <a:solidFill>
                  <a:srgbClr val="0052D6"/>
                </a:solidFill>
                <a:latin typeface="Arial"/>
                <a:cs typeface="Arial"/>
              </a:rPr>
              <a:t> </a:t>
            </a:r>
            <a:r>
              <a:rPr sz="2774" b="1" spc="-129" dirty="0">
                <a:solidFill>
                  <a:srgbClr val="0052D6"/>
                </a:solidFill>
                <a:latin typeface="Arial"/>
                <a:cs typeface="Arial"/>
              </a:rPr>
              <a:t>Analysis</a:t>
            </a:r>
            <a:r>
              <a:rPr sz="2774" b="1" spc="238" dirty="0">
                <a:solidFill>
                  <a:srgbClr val="0052D6"/>
                </a:solidFill>
                <a:latin typeface="Arial"/>
                <a:cs typeface="Arial"/>
              </a:rPr>
              <a:t> </a:t>
            </a:r>
            <a:r>
              <a:rPr sz="2774" b="1" spc="198" dirty="0">
                <a:solidFill>
                  <a:srgbClr val="0052D6"/>
                </a:solidFill>
                <a:latin typeface="Arial"/>
                <a:cs typeface="Arial"/>
              </a:rPr>
              <a:t>(2)</a:t>
            </a:r>
            <a:endParaRPr sz="277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82889" y="914326"/>
            <a:ext cx="5809796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407715" indent="-333471" defTabSz="1812066">
              <a:spcBef>
                <a:spcPts val="188"/>
              </a:spcBef>
              <a:buClr>
                <a:srgbClr val="0052D6"/>
              </a:buClr>
              <a:buFont typeface="Lucida Sans Unicode"/>
              <a:buChar char="►"/>
              <a:tabLst>
                <a:tab pos="408973" algn="l"/>
              </a:tabLst>
            </a:pP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want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upper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bound:</a:t>
            </a:r>
            <a:r>
              <a:rPr sz="1982" spc="93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109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081" i="1" spc="162" baseline="31746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1982" spc="109" dirty="0">
                <a:solidFill>
                  <a:prstClr val="black"/>
                </a:solidFill>
                <a:latin typeface="Calibri"/>
                <a:cs typeface="Calibri"/>
              </a:rPr>
              <a:t>[</a:t>
            </a:r>
            <a:r>
              <a:rPr sz="1982" spc="109" dirty="0">
                <a:solidFill>
                  <a:prstClr val="black"/>
                </a:solidFill>
                <a:latin typeface="Lucida Sans Unicode"/>
                <a:cs typeface="Lucida Sans Unicode"/>
              </a:rPr>
              <a:t>{</a:t>
            </a:r>
            <a:r>
              <a:rPr sz="1982" i="1" spc="109" dirty="0">
                <a:solidFill>
                  <a:prstClr val="black"/>
                </a:solidFill>
                <a:latin typeface="Cambria"/>
                <a:cs typeface="Cambria"/>
              </a:rPr>
              <a:t>S </a:t>
            </a:r>
            <a:r>
              <a:rPr sz="1982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1982" spc="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i="1" spc="30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081" spc="44" baseline="-11904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081" i="1" spc="44" baseline="-11904" dirty="0">
                <a:solidFill>
                  <a:prstClr val="black"/>
                </a:solidFill>
                <a:latin typeface="Verdana"/>
                <a:cs typeface="Verdana"/>
              </a:rPr>
              <a:t>,</a:t>
            </a:r>
            <a:r>
              <a:rPr sz="2081" i="1" spc="44" baseline="-11904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081" i="1" spc="-87" baseline="-11904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12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1982" i="1" spc="12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081" i="1" spc="192" baseline="-11904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1982" spc="12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1982" spc="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i="1" spc="377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  <a:r>
              <a:rPr sz="1982" i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i="1" spc="5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r>
              <a:rPr sz="1982" spc="59" dirty="0">
                <a:solidFill>
                  <a:prstClr val="black"/>
                </a:solidFill>
                <a:latin typeface="Lucida Sans Unicode"/>
                <a:cs typeface="Lucida Sans Unicode"/>
              </a:rPr>
              <a:t>}</a:t>
            </a:r>
            <a:r>
              <a:rPr sz="1982" spc="59" dirty="0">
                <a:solidFill>
                  <a:prstClr val="black"/>
                </a:solidFill>
                <a:latin typeface="Calibri"/>
                <a:cs typeface="Calibri"/>
              </a:rPr>
              <a:t>]</a:t>
            </a:r>
            <a:endParaRPr sz="198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11410" y="916680"/>
            <a:ext cx="2565773" cy="440422"/>
            <a:chOff x="2060511" y="462584"/>
            <a:chExt cx="1294765" cy="222250"/>
          </a:xfrm>
        </p:grpSpPr>
        <p:sp>
          <p:nvSpPr>
            <p:cNvPr id="5" name="object 5"/>
            <p:cNvSpPr/>
            <p:nvPr/>
          </p:nvSpPr>
          <p:spPr>
            <a:xfrm>
              <a:off x="2060511" y="465112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>
                  <a:moveTo>
                    <a:pt x="0" y="0"/>
                  </a:moveTo>
                  <a:lnTo>
                    <a:pt x="129459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063038" y="465112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70">
                  <a:moveTo>
                    <a:pt x="0" y="217081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352571" y="465112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70">
                  <a:moveTo>
                    <a:pt x="0" y="217081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060511" y="682193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>
                  <a:moveTo>
                    <a:pt x="0" y="0"/>
                  </a:moveTo>
                  <a:lnTo>
                    <a:pt x="129459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278549" y="6307181"/>
            <a:ext cx="30200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2091"/>
              </a:lnSpc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22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7D3C-23C0-3E79-D174-DBEA8D2D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1" y="69458"/>
            <a:ext cx="8409709" cy="674919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0" y="205507"/>
            <a:ext cx="4426870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20" dirty="0"/>
              <a:t>Mathematical</a:t>
            </a:r>
            <a:r>
              <a:rPr spc="238" dirty="0"/>
              <a:t> </a:t>
            </a:r>
            <a:r>
              <a:rPr spc="-129" dirty="0"/>
              <a:t>Analysis</a:t>
            </a:r>
            <a:r>
              <a:rPr spc="238" dirty="0"/>
              <a:t> </a:t>
            </a:r>
            <a:r>
              <a:rPr spc="198" dirty="0"/>
              <a:t>(3)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11410" y="1171118"/>
            <a:ext cx="2565773" cy="440422"/>
            <a:chOff x="2060511" y="590981"/>
            <a:chExt cx="1294765" cy="222250"/>
          </a:xfrm>
        </p:grpSpPr>
        <p:sp>
          <p:nvSpPr>
            <p:cNvPr id="4" name="object 4"/>
            <p:cNvSpPr/>
            <p:nvPr/>
          </p:nvSpPr>
          <p:spPr>
            <a:xfrm>
              <a:off x="2060511" y="593509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>
                  <a:moveTo>
                    <a:pt x="0" y="0"/>
                  </a:moveTo>
                  <a:lnTo>
                    <a:pt x="129459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063038" y="593509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70">
                  <a:moveTo>
                    <a:pt x="0" y="217081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352571" y="593509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70">
                  <a:moveTo>
                    <a:pt x="0" y="217081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60511" y="81059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>
                  <a:moveTo>
                    <a:pt x="0" y="0"/>
                  </a:moveTo>
                  <a:lnTo>
                    <a:pt x="129459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827861" y="1786829"/>
            <a:ext cx="3149647" cy="440422"/>
            <a:chOff x="1665109" y="901687"/>
            <a:chExt cx="1589405" cy="222250"/>
          </a:xfrm>
        </p:grpSpPr>
        <p:sp>
          <p:nvSpPr>
            <p:cNvPr id="9" name="object 9"/>
            <p:cNvSpPr/>
            <p:nvPr/>
          </p:nvSpPr>
          <p:spPr>
            <a:xfrm>
              <a:off x="1665109" y="904214"/>
              <a:ext cx="1589405" cy="0"/>
            </a:xfrm>
            <a:custGeom>
              <a:avLst/>
              <a:gdLst/>
              <a:ahLst/>
              <a:cxnLst/>
              <a:rect l="l" t="t" r="r" b="b"/>
              <a:pathLst>
                <a:path w="1589404">
                  <a:moveTo>
                    <a:pt x="0" y="0"/>
                  </a:moveTo>
                  <a:lnTo>
                    <a:pt x="158923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67636" y="904227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69">
                  <a:moveTo>
                    <a:pt x="0" y="21695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251822" y="904227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69">
                  <a:moveTo>
                    <a:pt x="0" y="21695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65109" y="1121181"/>
              <a:ext cx="1589405" cy="0"/>
            </a:xfrm>
            <a:custGeom>
              <a:avLst/>
              <a:gdLst/>
              <a:ahLst/>
              <a:cxnLst/>
              <a:rect l="l" t="t" r="r" b="b"/>
              <a:pathLst>
                <a:path w="1589404">
                  <a:moveTo>
                    <a:pt x="0" y="0"/>
                  </a:moveTo>
                  <a:lnTo>
                    <a:pt x="158923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210223" y="2402313"/>
            <a:ext cx="3378666" cy="421547"/>
            <a:chOff x="1858060" y="1212278"/>
            <a:chExt cx="1704975" cy="212725"/>
          </a:xfrm>
        </p:grpSpPr>
        <p:sp>
          <p:nvSpPr>
            <p:cNvPr id="14" name="object 14"/>
            <p:cNvSpPr/>
            <p:nvPr/>
          </p:nvSpPr>
          <p:spPr>
            <a:xfrm>
              <a:off x="1858060" y="1214805"/>
              <a:ext cx="1704975" cy="0"/>
            </a:xfrm>
            <a:custGeom>
              <a:avLst/>
              <a:gdLst/>
              <a:ahLst/>
              <a:cxnLst/>
              <a:rect l="l" t="t" r="r" b="b"/>
              <a:pathLst>
                <a:path w="1704974">
                  <a:moveTo>
                    <a:pt x="0" y="0"/>
                  </a:moveTo>
                  <a:lnTo>
                    <a:pt x="170467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860588" y="1214805"/>
              <a:ext cx="0" cy="207645"/>
            </a:xfrm>
            <a:custGeom>
              <a:avLst/>
              <a:gdLst/>
              <a:ahLst/>
              <a:cxnLst/>
              <a:rect l="l" t="t" r="r" b="b"/>
              <a:pathLst>
                <a:path h="207644">
                  <a:moveTo>
                    <a:pt x="0" y="2075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560203" y="1214805"/>
              <a:ext cx="0" cy="207645"/>
            </a:xfrm>
            <a:custGeom>
              <a:avLst/>
              <a:gdLst/>
              <a:ahLst/>
              <a:cxnLst/>
              <a:rect l="l" t="t" r="r" b="b"/>
              <a:pathLst>
                <a:path h="207644">
                  <a:moveTo>
                    <a:pt x="0" y="20750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858060" y="1422311"/>
              <a:ext cx="1704975" cy="0"/>
            </a:xfrm>
            <a:custGeom>
              <a:avLst/>
              <a:gdLst/>
              <a:ahLst/>
              <a:cxnLst/>
              <a:rect l="l" t="t" r="r" b="b"/>
              <a:pathLst>
                <a:path w="1704974">
                  <a:moveTo>
                    <a:pt x="0" y="0"/>
                  </a:moveTo>
                  <a:lnTo>
                    <a:pt x="170467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790694" y="2999047"/>
            <a:ext cx="2622399" cy="440422"/>
            <a:chOff x="637095" y="1513408"/>
            <a:chExt cx="1323340" cy="222250"/>
          </a:xfrm>
        </p:grpSpPr>
        <p:sp>
          <p:nvSpPr>
            <p:cNvPr id="19" name="object 19"/>
            <p:cNvSpPr/>
            <p:nvPr/>
          </p:nvSpPr>
          <p:spPr>
            <a:xfrm>
              <a:off x="637095" y="1515935"/>
              <a:ext cx="1323340" cy="0"/>
            </a:xfrm>
            <a:custGeom>
              <a:avLst/>
              <a:gdLst/>
              <a:ahLst/>
              <a:cxnLst/>
              <a:rect l="l" t="t" r="r" b="b"/>
              <a:pathLst>
                <a:path w="1323339">
                  <a:moveTo>
                    <a:pt x="0" y="0"/>
                  </a:moveTo>
                  <a:lnTo>
                    <a:pt x="132320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39622" y="1515948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69">
                  <a:moveTo>
                    <a:pt x="0" y="21695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957768" y="1515948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69">
                  <a:moveTo>
                    <a:pt x="0" y="21695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37095" y="1732902"/>
              <a:ext cx="1323340" cy="0"/>
            </a:xfrm>
            <a:custGeom>
              <a:avLst/>
              <a:gdLst/>
              <a:ahLst/>
              <a:cxnLst/>
              <a:rect l="l" t="t" r="r" b="b"/>
              <a:pathLst>
                <a:path w="1323339">
                  <a:moveTo>
                    <a:pt x="0" y="0"/>
                  </a:moveTo>
                  <a:lnTo>
                    <a:pt x="132320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xfrm>
            <a:off x="3522315" y="2316083"/>
            <a:ext cx="16985418" cy="263928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508385" indent="-333471">
              <a:spcBef>
                <a:spcPts val="188"/>
              </a:spcBef>
              <a:buClr>
                <a:srgbClr val="0052D6"/>
              </a:buClr>
              <a:buFont typeface="Lucida Sans Unicode"/>
              <a:buChar char="►"/>
              <a:tabLst>
                <a:tab pos="509644" algn="l"/>
              </a:tabLst>
            </a:pPr>
            <a:r>
              <a:rPr spc="-79" dirty="0"/>
              <a:t>We</a:t>
            </a:r>
            <a:r>
              <a:rPr spc="30" dirty="0"/>
              <a:t> </a:t>
            </a:r>
            <a:r>
              <a:rPr spc="-79" dirty="0"/>
              <a:t>want</a:t>
            </a:r>
            <a:r>
              <a:rPr spc="30" dirty="0"/>
              <a:t> </a:t>
            </a:r>
            <a:r>
              <a:rPr spc="-20" dirty="0"/>
              <a:t>to</a:t>
            </a:r>
            <a:r>
              <a:rPr spc="30" dirty="0"/>
              <a:t> </a:t>
            </a:r>
            <a:r>
              <a:rPr spc="-89" dirty="0"/>
              <a:t>upper</a:t>
            </a:r>
            <a:r>
              <a:rPr spc="30" dirty="0"/>
              <a:t> </a:t>
            </a:r>
            <a:r>
              <a:rPr spc="-89" dirty="0"/>
              <a:t>bound:</a:t>
            </a:r>
            <a:r>
              <a:rPr spc="931" dirty="0"/>
              <a:t> </a:t>
            </a:r>
            <a:r>
              <a:rPr spc="109" dirty="0">
                <a:latin typeface="Lucida Sans Unicode"/>
                <a:cs typeface="Lucida Sans Unicode"/>
              </a:rPr>
              <a:t>D</a:t>
            </a:r>
            <a:r>
              <a:rPr sz="2081" i="1" spc="162" baseline="31746" dirty="0">
                <a:latin typeface="Cambria"/>
                <a:cs typeface="Cambria"/>
              </a:rPr>
              <a:t>m</a:t>
            </a:r>
            <a:r>
              <a:rPr spc="109" dirty="0">
                <a:latin typeface="Calibri"/>
                <a:cs typeface="Calibri"/>
              </a:rPr>
              <a:t>[</a:t>
            </a:r>
            <a:r>
              <a:rPr spc="109" dirty="0">
                <a:latin typeface="Lucida Sans Unicode"/>
                <a:cs typeface="Lucida Sans Unicode"/>
              </a:rPr>
              <a:t>{</a:t>
            </a:r>
            <a:r>
              <a:rPr i="1" spc="109" dirty="0">
                <a:latin typeface="Cambria"/>
                <a:cs typeface="Cambria"/>
              </a:rPr>
              <a:t>S </a:t>
            </a:r>
            <a:r>
              <a:rPr spc="10" dirty="0">
                <a:latin typeface="Calibri"/>
                <a:cs typeface="Calibri"/>
              </a:rPr>
              <a:t>: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i="1" spc="30" dirty="0">
                <a:latin typeface="Cambria"/>
                <a:cs typeface="Cambria"/>
              </a:rPr>
              <a:t>L</a:t>
            </a:r>
            <a:r>
              <a:rPr sz="2081" spc="44" baseline="-11904" dirty="0">
                <a:latin typeface="Lucida Sans Unicode"/>
                <a:cs typeface="Lucida Sans Unicode"/>
              </a:rPr>
              <a:t>D</a:t>
            </a:r>
            <a:r>
              <a:rPr sz="2081" i="1" spc="44" baseline="-11904" dirty="0">
                <a:latin typeface="Verdana"/>
                <a:cs typeface="Verdana"/>
              </a:rPr>
              <a:t>,</a:t>
            </a:r>
            <a:r>
              <a:rPr sz="2081" i="1" spc="44" baseline="-11904" dirty="0">
                <a:latin typeface="Cambria"/>
                <a:cs typeface="Cambria"/>
              </a:rPr>
              <a:t>f</a:t>
            </a:r>
            <a:r>
              <a:rPr sz="2081" i="1" spc="-87" baseline="-11904" dirty="0">
                <a:latin typeface="Cambria"/>
                <a:cs typeface="Cambria"/>
              </a:rPr>
              <a:t> </a:t>
            </a:r>
            <a:r>
              <a:rPr spc="129" dirty="0">
                <a:latin typeface="Calibri"/>
                <a:cs typeface="Calibri"/>
              </a:rPr>
              <a:t>(</a:t>
            </a:r>
            <a:r>
              <a:rPr i="1" spc="129" dirty="0">
                <a:latin typeface="Cambria"/>
                <a:cs typeface="Cambria"/>
              </a:rPr>
              <a:t>h</a:t>
            </a:r>
            <a:r>
              <a:rPr sz="2081" i="1" spc="192" baseline="-11904" dirty="0">
                <a:latin typeface="Cambria"/>
                <a:cs typeface="Cambria"/>
              </a:rPr>
              <a:t>S</a:t>
            </a:r>
            <a:r>
              <a:rPr spc="129" dirty="0">
                <a:latin typeface="Calibri"/>
                <a:cs typeface="Calibri"/>
              </a:rPr>
              <a:t>)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i="1" spc="377" dirty="0">
                <a:latin typeface="Arial"/>
                <a:cs typeface="Arial"/>
              </a:rPr>
              <a:t>&gt;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59" dirty="0">
                <a:latin typeface="Arial"/>
                <a:cs typeface="Arial"/>
              </a:rPr>
              <a:t>ϵ</a:t>
            </a:r>
            <a:r>
              <a:rPr spc="59" dirty="0">
                <a:latin typeface="Lucida Sans Unicode"/>
                <a:cs typeface="Lucida Sans Unicode"/>
              </a:rPr>
              <a:t>}</a:t>
            </a:r>
            <a:r>
              <a:rPr spc="59" dirty="0">
                <a:latin typeface="Calibri"/>
                <a:cs typeface="Calibri"/>
              </a:rPr>
              <a:t>]</a:t>
            </a:r>
            <a:endParaRPr>
              <a:latin typeface="Calibri"/>
              <a:cs typeface="Calibri"/>
            </a:endParaRPr>
          </a:p>
          <a:p>
            <a:pPr marL="508385" indent="-333471">
              <a:spcBef>
                <a:spcPts val="2467"/>
              </a:spcBef>
              <a:buClr>
                <a:srgbClr val="0052D6"/>
              </a:buClr>
              <a:buFont typeface="Lucida Sans Unicode"/>
              <a:buChar char="►"/>
              <a:tabLst>
                <a:tab pos="509644" algn="l"/>
              </a:tabLst>
            </a:pPr>
            <a:r>
              <a:rPr spc="20" dirty="0"/>
              <a:t>“bad”</a:t>
            </a:r>
            <a:r>
              <a:rPr spc="30" dirty="0"/>
              <a:t> </a:t>
            </a:r>
            <a:r>
              <a:rPr spc="-79" dirty="0"/>
              <a:t>hy</a:t>
            </a:r>
            <a:r>
              <a:rPr spc="-40" dirty="0"/>
              <a:t>p</a:t>
            </a:r>
            <a:r>
              <a:rPr spc="-109" dirty="0"/>
              <a:t>otheses:</a:t>
            </a:r>
            <a:r>
              <a:rPr dirty="0"/>
              <a:t>  </a:t>
            </a:r>
            <a:r>
              <a:rPr spc="-307" dirty="0"/>
              <a:t> </a:t>
            </a:r>
            <a:r>
              <a:rPr spc="208" dirty="0">
                <a:latin typeface="Lucida Sans Unicode"/>
                <a:cs typeface="Lucida Sans Unicode"/>
              </a:rPr>
              <a:t>H</a:t>
            </a:r>
            <a:r>
              <a:rPr sz="2081" i="1" spc="-30" baseline="-11904" dirty="0">
                <a:latin typeface="Cambria"/>
                <a:cs typeface="Cambria"/>
              </a:rPr>
              <a:t>B</a:t>
            </a:r>
            <a:r>
              <a:rPr sz="2081" i="1" baseline="-11904" dirty="0">
                <a:latin typeface="Cambria"/>
                <a:cs typeface="Cambria"/>
              </a:rPr>
              <a:t> </a:t>
            </a:r>
            <a:r>
              <a:rPr sz="2081" i="1" spc="44" baseline="-11904" dirty="0">
                <a:latin typeface="Cambria"/>
                <a:cs typeface="Cambria"/>
              </a:rPr>
              <a:t> </a:t>
            </a:r>
            <a:r>
              <a:rPr spc="545" dirty="0">
                <a:latin typeface="Calibri"/>
                <a:cs typeface="Calibri"/>
              </a:rPr>
              <a:t>=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spc="337" dirty="0">
                <a:latin typeface="Lucida Sans Unicode"/>
                <a:cs typeface="Lucida Sans Unicode"/>
              </a:rPr>
              <a:t>{</a:t>
            </a:r>
            <a:r>
              <a:rPr i="1" spc="30" dirty="0">
                <a:latin typeface="Cambria"/>
                <a:cs typeface="Cambria"/>
              </a:rPr>
              <a:t>h</a:t>
            </a:r>
            <a:r>
              <a:rPr i="1" spc="109" dirty="0">
                <a:latin typeface="Cambria"/>
                <a:cs typeface="Cambria"/>
              </a:rPr>
              <a:t> </a:t>
            </a:r>
            <a:r>
              <a:rPr spc="-268" dirty="0">
                <a:latin typeface="Lucida Sans Unicode"/>
                <a:cs typeface="Lucida Sans Unicode"/>
              </a:rPr>
              <a:t>∈</a:t>
            </a:r>
            <a:r>
              <a:rPr spc="-79" dirty="0">
                <a:latin typeface="Lucida Sans Unicode"/>
                <a:cs typeface="Lucida Sans Unicode"/>
              </a:rPr>
              <a:t> </a:t>
            </a:r>
            <a:r>
              <a:rPr spc="208" dirty="0">
                <a:latin typeface="Lucida Sans Unicode"/>
                <a:cs typeface="Lucida Sans Unicode"/>
              </a:rPr>
              <a:t>H</a:t>
            </a:r>
            <a:r>
              <a:rPr spc="-59" dirty="0">
                <a:latin typeface="Lucida Sans Unicode"/>
                <a:cs typeface="Lucida Sans Unicode"/>
              </a:rPr>
              <a:t> </a:t>
            </a:r>
            <a:r>
              <a:rPr spc="10" dirty="0">
                <a:latin typeface="Calibri"/>
                <a:cs typeface="Calibri"/>
              </a:rPr>
              <a:t>: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i="1" spc="-59" dirty="0">
                <a:latin typeface="Cambria"/>
                <a:cs typeface="Cambria"/>
              </a:rPr>
              <a:t>L</a:t>
            </a:r>
            <a:r>
              <a:rPr sz="2081" spc="341" baseline="-11904" dirty="0">
                <a:latin typeface="Lucida Sans Unicode"/>
                <a:cs typeface="Lucida Sans Unicode"/>
              </a:rPr>
              <a:t>D</a:t>
            </a:r>
            <a:r>
              <a:rPr sz="2081" i="1" spc="-59" baseline="-11904" dirty="0">
                <a:latin typeface="Verdana"/>
                <a:cs typeface="Verdana"/>
              </a:rPr>
              <a:t>,</a:t>
            </a:r>
            <a:r>
              <a:rPr sz="2081" i="1" spc="-14" baseline="-11904" dirty="0">
                <a:latin typeface="Cambria"/>
                <a:cs typeface="Cambria"/>
              </a:rPr>
              <a:t>f</a:t>
            </a:r>
            <a:r>
              <a:rPr sz="2081" i="1" spc="-87" baseline="-11904" dirty="0">
                <a:latin typeface="Cambria"/>
                <a:cs typeface="Cambria"/>
              </a:rPr>
              <a:t> </a:t>
            </a:r>
            <a:r>
              <a:rPr spc="159" dirty="0">
                <a:latin typeface="Calibri"/>
                <a:cs typeface="Calibri"/>
              </a:rPr>
              <a:t>(</a:t>
            </a:r>
            <a:r>
              <a:rPr i="1" spc="30" dirty="0">
                <a:latin typeface="Cambria"/>
                <a:cs typeface="Cambria"/>
              </a:rPr>
              <a:t>h</a:t>
            </a:r>
            <a:r>
              <a:rPr spc="159" dirty="0">
                <a:latin typeface="Calibri"/>
                <a:cs typeface="Calibri"/>
              </a:rPr>
              <a:t>)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i="1" spc="377" dirty="0">
                <a:latin typeface="Arial"/>
                <a:cs typeface="Arial"/>
              </a:rPr>
              <a:t>&gt;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-79" dirty="0">
                <a:latin typeface="Arial"/>
                <a:cs typeface="Arial"/>
              </a:rPr>
              <a:t>ϵ</a:t>
            </a:r>
            <a:r>
              <a:rPr spc="337" dirty="0">
                <a:latin typeface="Lucida Sans Unicode"/>
                <a:cs typeface="Lucida Sans Unicode"/>
              </a:rPr>
              <a:t>}</a:t>
            </a:r>
            <a:endParaRPr>
              <a:latin typeface="Lucida Sans Unicode"/>
              <a:cs typeface="Lucida Sans Unicode"/>
            </a:endParaRPr>
          </a:p>
          <a:p>
            <a:pPr marL="508385" indent="-333471">
              <a:spcBef>
                <a:spcPts val="2467"/>
              </a:spcBef>
              <a:buClr>
                <a:srgbClr val="0052D6"/>
              </a:buClr>
              <a:buFont typeface="Lucida Sans Unicode"/>
              <a:buChar char="►"/>
              <a:tabLst>
                <a:tab pos="509644" algn="l"/>
              </a:tabLst>
            </a:pPr>
            <a:r>
              <a:rPr spc="-30" dirty="0"/>
              <a:t>“misleading”</a:t>
            </a:r>
            <a:r>
              <a:rPr spc="30" dirty="0"/>
              <a:t> </a:t>
            </a:r>
            <a:r>
              <a:rPr spc="-109" dirty="0"/>
              <a:t>samples:</a:t>
            </a:r>
            <a:r>
              <a:rPr dirty="0"/>
              <a:t>  </a:t>
            </a:r>
            <a:r>
              <a:rPr spc="-297" dirty="0"/>
              <a:t> </a:t>
            </a:r>
            <a:r>
              <a:rPr i="1" spc="79" dirty="0">
                <a:latin typeface="Cambria"/>
                <a:cs typeface="Cambria"/>
              </a:rPr>
              <a:t>M</a:t>
            </a:r>
            <a:r>
              <a:rPr i="1" spc="168" dirty="0">
                <a:latin typeface="Cambria"/>
                <a:cs typeface="Cambria"/>
              </a:rPr>
              <a:t> </a:t>
            </a:r>
            <a:r>
              <a:rPr spc="545" dirty="0">
                <a:latin typeface="Calibri"/>
                <a:cs typeface="Calibri"/>
              </a:rPr>
              <a:t>=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spc="337" dirty="0">
                <a:latin typeface="Lucida Sans Unicode"/>
                <a:cs typeface="Lucida Sans Unicode"/>
              </a:rPr>
              <a:t>{</a:t>
            </a:r>
            <a:r>
              <a:rPr i="1" spc="99" dirty="0">
                <a:latin typeface="Cambria"/>
                <a:cs typeface="Cambria"/>
              </a:rPr>
              <a:t>S</a:t>
            </a:r>
            <a:r>
              <a:rPr i="1" spc="109" dirty="0">
                <a:latin typeface="Cambria"/>
                <a:cs typeface="Cambria"/>
              </a:rPr>
              <a:t> </a:t>
            </a:r>
            <a:r>
              <a:rPr spc="10" dirty="0">
                <a:latin typeface="Calibri"/>
                <a:cs typeface="Calibri"/>
              </a:rPr>
              <a:t>: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spc="-226" dirty="0">
                <a:latin typeface="Lucida Sans Unicode"/>
                <a:cs typeface="Lucida Sans Unicode"/>
              </a:rPr>
              <a:t>∃</a:t>
            </a:r>
            <a:r>
              <a:rPr i="1" spc="30" dirty="0">
                <a:latin typeface="Cambria"/>
                <a:cs typeface="Cambria"/>
              </a:rPr>
              <a:t>h</a:t>
            </a:r>
            <a:r>
              <a:rPr i="1" spc="109" dirty="0">
                <a:latin typeface="Cambria"/>
                <a:cs typeface="Cambria"/>
              </a:rPr>
              <a:t> </a:t>
            </a:r>
            <a:r>
              <a:rPr spc="-268" dirty="0">
                <a:latin typeface="Lucida Sans Unicode"/>
                <a:cs typeface="Lucida Sans Unicode"/>
              </a:rPr>
              <a:t>∈</a:t>
            </a:r>
            <a:r>
              <a:rPr spc="-79" dirty="0">
                <a:latin typeface="Lucida Sans Unicode"/>
                <a:cs typeface="Lucida Sans Unicode"/>
              </a:rPr>
              <a:t> </a:t>
            </a:r>
            <a:r>
              <a:rPr spc="208" dirty="0">
                <a:latin typeface="Lucida Sans Unicode"/>
                <a:cs typeface="Lucida Sans Unicode"/>
              </a:rPr>
              <a:t>H</a:t>
            </a:r>
            <a:r>
              <a:rPr sz="2081" i="1" spc="103" baseline="-11904" dirty="0">
                <a:latin typeface="Cambria"/>
                <a:cs typeface="Cambria"/>
              </a:rPr>
              <a:t>B</a:t>
            </a:r>
            <a:r>
              <a:rPr i="1" spc="-10" dirty="0">
                <a:latin typeface="Arial"/>
                <a:cs typeface="Arial"/>
              </a:rPr>
              <a:t>,</a:t>
            </a:r>
            <a:r>
              <a:rPr i="1" spc="-226" dirty="0">
                <a:latin typeface="Arial"/>
                <a:cs typeface="Arial"/>
              </a:rPr>
              <a:t> </a:t>
            </a:r>
            <a:r>
              <a:rPr i="1" spc="-59" dirty="0">
                <a:latin typeface="Cambria"/>
                <a:cs typeface="Cambria"/>
              </a:rPr>
              <a:t>L</a:t>
            </a:r>
            <a:r>
              <a:rPr sz="2081" i="1" spc="238" baseline="-11904" dirty="0">
                <a:latin typeface="Cambria"/>
                <a:cs typeface="Cambria"/>
              </a:rPr>
              <a:t>S</a:t>
            </a:r>
            <a:r>
              <a:rPr spc="159" dirty="0">
                <a:latin typeface="Calibri"/>
                <a:cs typeface="Calibri"/>
              </a:rPr>
              <a:t>(</a:t>
            </a:r>
            <a:r>
              <a:rPr i="1" spc="30" dirty="0">
                <a:latin typeface="Cambria"/>
                <a:cs typeface="Cambria"/>
              </a:rPr>
              <a:t>h</a:t>
            </a:r>
            <a:r>
              <a:rPr spc="159" dirty="0">
                <a:latin typeface="Calibri"/>
                <a:cs typeface="Calibri"/>
              </a:rPr>
              <a:t>)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spc="545" dirty="0">
                <a:latin typeface="Calibri"/>
                <a:cs typeface="Calibri"/>
              </a:rPr>
              <a:t>=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spc="-10" dirty="0">
                <a:latin typeface="Arial MT"/>
                <a:cs typeface="Arial MT"/>
              </a:rPr>
              <a:t>0</a:t>
            </a:r>
            <a:r>
              <a:rPr spc="337" dirty="0">
                <a:latin typeface="Lucida Sans Unicode"/>
                <a:cs typeface="Lucida Sans Unicode"/>
              </a:rPr>
              <a:t>}</a:t>
            </a:r>
            <a:endParaRPr>
              <a:latin typeface="Lucida Sans Unicode"/>
              <a:cs typeface="Lucida Sans Unicode"/>
            </a:endParaRPr>
          </a:p>
          <a:p>
            <a:pPr marL="592697" indent="-417782">
              <a:spcBef>
                <a:spcPts val="2319"/>
              </a:spcBef>
              <a:buClr>
                <a:srgbClr val="0052D6"/>
              </a:buClr>
              <a:buChar char="►"/>
              <a:tabLst>
                <a:tab pos="593955" algn="l"/>
              </a:tabLst>
            </a:pPr>
            <a:r>
              <a:rPr spc="218" dirty="0">
                <a:latin typeface="Lucida Sans Unicode"/>
                <a:cs typeface="Lucida Sans Unicode"/>
              </a:rPr>
              <a:t>{</a:t>
            </a:r>
            <a:r>
              <a:rPr i="1" spc="218" dirty="0">
                <a:latin typeface="Cambria"/>
                <a:cs typeface="Cambria"/>
              </a:rPr>
              <a:t>S</a:t>
            </a:r>
            <a:r>
              <a:rPr i="1" spc="89" dirty="0">
                <a:latin typeface="Cambria"/>
                <a:cs typeface="Cambria"/>
              </a:rPr>
              <a:t> </a:t>
            </a:r>
            <a:r>
              <a:rPr spc="10" dirty="0">
                <a:latin typeface="Calibri"/>
                <a:cs typeface="Calibri"/>
              </a:rPr>
              <a:t>: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i="1" spc="30" dirty="0">
                <a:latin typeface="Cambria"/>
                <a:cs typeface="Cambria"/>
              </a:rPr>
              <a:t>L</a:t>
            </a:r>
            <a:r>
              <a:rPr sz="2081" spc="44" baseline="-11904" dirty="0">
                <a:latin typeface="Lucida Sans Unicode"/>
                <a:cs typeface="Lucida Sans Unicode"/>
              </a:rPr>
              <a:t>D</a:t>
            </a:r>
            <a:r>
              <a:rPr sz="2081" i="1" spc="44" baseline="-11904" dirty="0">
                <a:latin typeface="Verdana"/>
                <a:cs typeface="Verdana"/>
              </a:rPr>
              <a:t>,</a:t>
            </a:r>
            <a:r>
              <a:rPr sz="2081" i="1" spc="44" baseline="-11904" dirty="0">
                <a:latin typeface="Cambria"/>
                <a:cs typeface="Cambria"/>
              </a:rPr>
              <a:t>f</a:t>
            </a:r>
            <a:r>
              <a:rPr sz="2081" i="1" spc="-87" baseline="-11904" dirty="0">
                <a:latin typeface="Cambria"/>
                <a:cs typeface="Cambria"/>
              </a:rPr>
              <a:t> </a:t>
            </a:r>
            <a:r>
              <a:rPr spc="129" dirty="0">
                <a:latin typeface="Calibri"/>
                <a:cs typeface="Calibri"/>
              </a:rPr>
              <a:t>(</a:t>
            </a:r>
            <a:r>
              <a:rPr i="1" spc="129" dirty="0">
                <a:latin typeface="Cambria"/>
                <a:cs typeface="Cambria"/>
              </a:rPr>
              <a:t>h</a:t>
            </a:r>
            <a:r>
              <a:rPr sz="2081" i="1" spc="192" baseline="-11904" dirty="0">
                <a:latin typeface="Cambria"/>
                <a:cs typeface="Cambria"/>
              </a:rPr>
              <a:t>S</a:t>
            </a:r>
            <a:r>
              <a:rPr spc="129" dirty="0">
                <a:latin typeface="Calibri"/>
                <a:cs typeface="Calibri"/>
              </a:rPr>
              <a:t>)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i="1" spc="377" dirty="0">
                <a:latin typeface="Arial"/>
                <a:cs typeface="Arial"/>
              </a:rPr>
              <a:t>&gt;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spc="129" dirty="0">
                <a:latin typeface="Arial"/>
                <a:cs typeface="Arial"/>
              </a:rPr>
              <a:t>ϵ</a:t>
            </a:r>
            <a:r>
              <a:rPr spc="129" dirty="0">
                <a:latin typeface="Lucida Sans Unicode"/>
                <a:cs typeface="Lucida Sans Unicode"/>
              </a:rPr>
              <a:t>}</a:t>
            </a:r>
            <a:r>
              <a:rPr spc="-99" dirty="0">
                <a:latin typeface="Lucida Sans Unicode"/>
                <a:cs typeface="Lucida Sans Unicode"/>
              </a:rPr>
              <a:t> </a:t>
            </a:r>
            <a:r>
              <a:rPr spc="-50" dirty="0">
                <a:latin typeface="Lucida Sans Unicode"/>
                <a:cs typeface="Lucida Sans Unicode"/>
              </a:rPr>
              <a:t>⊆</a:t>
            </a:r>
            <a:r>
              <a:rPr spc="-89" dirty="0">
                <a:latin typeface="Lucida Sans Unicode"/>
                <a:cs typeface="Lucida Sans Unicode"/>
              </a:rPr>
              <a:t> </a:t>
            </a:r>
            <a:r>
              <a:rPr i="1" spc="79" dirty="0">
                <a:latin typeface="Cambria"/>
                <a:cs typeface="Cambria"/>
              </a:rPr>
              <a:t>M</a:t>
            </a:r>
            <a:endParaRPr>
              <a:latin typeface="Cambria"/>
              <a:cs typeface="Cambria"/>
            </a:endParaRPr>
          </a:p>
          <a:p>
            <a:pPr marL="2044867">
              <a:spcBef>
                <a:spcPts val="1189"/>
              </a:spcBef>
            </a:pPr>
            <a:r>
              <a:rPr spc="1546" dirty="0">
                <a:latin typeface="Lucida Sans Unicode"/>
                <a:cs typeface="Lucida Sans Unicode"/>
              </a:rPr>
              <a:t>[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147044" y="4096308"/>
            <a:ext cx="629174" cy="2376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 defTabSz="1812066">
              <a:spcBef>
                <a:spcPts val="188"/>
              </a:spcBef>
            </a:pPr>
            <a:r>
              <a:rPr sz="2081" i="1" spc="103" baseline="7936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081" spc="103" baseline="7936" dirty="0">
                <a:solidFill>
                  <a:prstClr val="black"/>
                </a:solidFill>
                <a:latin typeface="Lucida Sans Unicode"/>
                <a:cs typeface="Lucida Sans Unicode"/>
              </a:rPr>
              <a:t>∈H</a:t>
            </a:r>
            <a:r>
              <a:rPr sz="991" i="1" spc="69" dirty="0">
                <a:solidFill>
                  <a:prstClr val="black"/>
                </a:solidFill>
                <a:latin typeface="Cambria"/>
                <a:cs typeface="Cambria"/>
              </a:rPr>
              <a:t>B</a:t>
            </a:r>
            <a:endParaRPr sz="991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81017" y="3799966"/>
            <a:ext cx="144710" cy="2375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387" i="1" spc="6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endParaRPr sz="1387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33223" y="3687148"/>
            <a:ext cx="3241506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57380" indent="-333471" defTabSz="1812066">
              <a:spcBef>
                <a:spcPts val="188"/>
              </a:spcBef>
              <a:buClr>
                <a:srgbClr val="0052D6"/>
              </a:buClr>
              <a:buFont typeface="Lucida Sans Unicode"/>
              <a:buChar char="►"/>
              <a:tabLst>
                <a:tab pos="358638" algn="l"/>
                <a:tab pos="2278925" algn="l"/>
              </a:tabLst>
            </a:pP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Hence,</a:t>
            </a:r>
            <a:r>
              <a:rPr sz="1982" spc="7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79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1982" i="1" spc="18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545" dirty="0">
                <a:solidFill>
                  <a:prstClr val="black"/>
                </a:solidFill>
                <a:latin typeface="Calibri"/>
                <a:cs typeface="Calibri"/>
              </a:rPr>
              <a:t>=	</a:t>
            </a:r>
            <a:r>
              <a:rPr sz="1982" spc="218" dirty="0">
                <a:solidFill>
                  <a:prstClr val="black"/>
                </a:solidFill>
                <a:latin typeface="Lucida Sans Unicode"/>
                <a:cs typeface="Lucida Sans Unicode"/>
              </a:rPr>
              <a:t>{</a:t>
            </a:r>
            <a:r>
              <a:rPr sz="1982" i="1" spc="218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1982" i="1" spc="5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1982" spc="5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i="1" spc="-59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1982" i="1" spc="327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9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1982" i="1" spc="9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endParaRPr sz="1982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23463" y="3687148"/>
            <a:ext cx="747459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982" spc="15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1982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54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1982" spc="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168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1982" spc="168" dirty="0">
                <a:solidFill>
                  <a:prstClr val="black"/>
                </a:solidFill>
                <a:latin typeface="Lucida Sans Unicode"/>
                <a:cs typeface="Lucida Sans Unicode"/>
              </a:rPr>
              <a:t>}</a:t>
            </a:r>
            <a:endParaRPr sz="1982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585368" y="3614530"/>
            <a:ext cx="2845126" cy="792760"/>
            <a:chOff x="1038110" y="1823999"/>
            <a:chExt cx="1435735" cy="400050"/>
          </a:xfrm>
        </p:grpSpPr>
        <p:sp>
          <p:nvSpPr>
            <p:cNvPr id="29" name="object 29"/>
            <p:cNvSpPr/>
            <p:nvPr/>
          </p:nvSpPr>
          <p:spPr>
            <a:xfrm>
              <a:off x="1038110" y="1826526"/>
              <a:ext cx="1435735" cy="0"/>
            </a:xfrm>
            <a:custGeom>
              <a:avLst/>
              <a:gdLst/>
              <a:ahLst/>
              <a:cxnLst/>
              <a:rect l="l" t="t" r="r" b="b"/>
              <a:pathLst>
                <a:path w="1435735">
                  <a:moveTo>
                    <a:pt x="0" y="0"/>
                  </a:moveTo>
                  <a:lnTo>
                    <a:pt x="143572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040637" y="1826526"/>
              <a:ext cx="0" cy="395605"/>
            </a:xfrm>
            <a:custGeom>
              <a:avLst/>
              <a:gdLst/>
              <a:ahLst/>
              <a:cxnLst/>
              <a:rect l="l" t="t" r="r" b="b"/>
              <a:pathLst>
                <a:path h="395605">
                  <a:moveTo>
                    <a:pt x="0" y="39499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471292" y="1826526"/>
              <a:ext cx="0" cy="395605"/>
            </a:xfrm>
            <a:custGeom>
              <a:avLst/>
              <a:gdLst/>
              <a:ahLst/>
              <a:cxnLst/>
              <a:rect l="l" t="t" r="r" b="b"/>
              <a:pathLst>
                <a:path h="395605">
                  <a:moveTo>
                    <a:pt x="0" y="39499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038110" y="2221522"/>
              <a:ext cx="1435735" cy="0"/>
            </a:xfrm>
            <a:custGeom>
              <a:avLst/>
              <a:gdLst/>
              <a:ahLst/>
              <a:cxnLst/>
              <a:rect l="l" t="t" r="r" b="b"/>
              <a:pathLst>
                <a:path w="1435735">
                  <a:moveTo>
                    <a:pt x="0" y="0"/>
                  </a:moveTo>
                  <a:lnTo>
                    <a:pt x="143572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51147" y="4552158"/>
            <a:ext cx="4026716" cy="2375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  <a:tabLst>
                <a:tab pos="2753334" algn="l"/>
                <a:tab pos="3856933" algn="l"/>
              </a:tabLst>
            </a:pPr>
            <a:r>
              <a:rPr sz="1387" i="1" spc="10" dirty="0">
                <a:solidFill>
                  <a:prstClr val="black"/>
                </a:solidFill>
                <a:latin typeface="Cambria"/>
                <a:cs typeface="Cambria"/>
              </a:rPr>
              <a:t>m	m	m</a:t>
            </a:r>
            <a:endParaRPr sz="1387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82889" y="4580474"/>
            <a:ext cx="4994386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492026" indent="-417782" defTabSz="1812066">
              <a:spcBef>
                <a:spcPts val="188"/>
              </a:spcBef>
              <a:buClr>
                <a:srgbClr val="0052D6"/>
              </a:buClr>
              <a:buFontTx/>
              <a:buChar char="►"/>
              <a:tabLst>
                <a:tab pos="493285" algn="l"/>
                <a:tab pos="1815842" algn="l"/>
              </a:tabLst>
            </a:pPr>
            <a:r>
              <a:rPr sz="1982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1982" spc="654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129" dirty="0">
                <a:solidFill>
                  <a:prstClr val="black"/>
                </a:solidFill>
                <a:latin typeface="Calibri"/>
                <a:cs typeface="Calibri"/>
              </a:rPr>
              <a:t>[</a:t>
            </a:r>
            <a:r>
              <a:rPr sz="1982" spc="129" dirty="0">
                <a:solidFill>
                  <a:prstClr val="black"/>
                </a:solidFill>
                <a:latin typeface="Lucida Sans Unicode"/>
                <a:cs typeface="Lucida Sans Unicode"/>
              </a:rPr>
              <a:t>{</a:t>
            </a:r>
            <a:r>
              <a:rPr sz="1982" i="1" spc="12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1982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1982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i="1" spc="-59" dirty="0">
                <a:solidFill>
                  <a:prstClr val="black"/>
                </a:solidFill>
                <a:latin typeface="Cambria"/>
                <a:cs typeface="Cambria"/>
              </a:rPr>
              <a:t>L	</a:t>
            </a:r>
            <a:r>
              <a:rPr sz="1982" spc="9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1982" i="1" spc="9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1982" i="1" spc="377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15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1982" spc="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i="1" spc="377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  <a:r>
              <a:rPr sz="1982" i="1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i="1" spc="5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r>
              <a:rPr sz="1982" spc="59" dirty="0">
                <a:solidFill>
                  <a:prstClr val="black"/>
                </a:solidFill>
                <a:latin typeface="Lucida Sans Unicode"/>
                <a:cs typeface="Lucida Sans Unicode"/>
              </a:rPr>
              <a:t>}</a:t>
            </a:r>
            <a:r>
              <a:rPr sz="1982" spc="59" dirty="0">
                <a:solidFill>
                  <a:prstClr val="black"/>
                </a:solidFill>
                <a:latin typeface="Calibri"/>
                <a:cs typeface="Calibri"/>
              </a:rPr>
              <a:t>]</a:t>
            </a:r>
            <a:r>
              <a:rPr sz="1982" spc="8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Lucida Sans Unicode"/>
                <a:cs typeface="Lucida Sans Unicode"/>
              </a:rPr>
              <a:t>≤</a:t>
            </a:r>
            <a:r>
              <a:rPr sz="1982" spc="-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1982" spc="624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14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1982" i="1" spc="149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1982" spc="14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1982" spc="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54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1982" spc="8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1982" spc="624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-168" dirty="0">
                <a:solidFill>
                  <a:prstClr val="black"/>
                </a:solidFill>
                <a:latin typeface="Calibri"/>
                <a:cs typeface="Calibri"/>
              </a:rPr>
              <a:t>[</a:t>
            </a:r>
            <a:r>
              <a:rPr sz="1982" spc="-168" dirty="0">
                <a:solidFill>
                  <a:prstClr val="black"/>
                </a:solidFill>
                <a:latin typeface="Lucida Sans Unicode"/>
                <a:cs typeface="Lucida Sans Unicode"/>
              </a:rPr>
              <a:t>∪</a:t>
            </a:r>
            <a:endParaRPr sz="1982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70181" y="4698502"/>
            <a:ext cx="3860614" cy="2375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  <a:tabLst>
                <a:tab pos="565012" algn="l"/>
                <a:tab pos="3430343" algn="l"/>
              </a:tabLst>
            </a:pPr>
            <a:r>
              <a:rPr sz="1387" spc="226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1387" i="1" spc="-40" dirty="0">
                <a:solidFill>
                  <a:prstClr val="black"/>
                </a:solidFill>
                <a:latin typeface="Verdana"/>
                <a:cs typeface="Verdana"/>
              </a:rPr>
              <a:t>,</a:t>
            </a:r>
            <a:r>
              <a:rPr sz="1387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1387" i="1" dirty="0">
                <a:solidFill>
                  <a:prstClr val="black"/>
                </a:solidFill>
                <a:latin typeface="Cambria"/>
                <a:cs typeface="Cambria"/>
              </a:rPr>
              <a:t>	</a:t>
            </a:r>
            <a:r>
              <a:rPr sz="1387" i="1" spc="6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1387" i="1" dirty="0">
                <a:solidFill>
                  <a:prstClr val="black"/>
                </a:solidFill>
                <a:latin typeface="Cambria"/>
                <a:cs typeface="Cambria"/>
              </a:rPr>
              <a:t>	</a:t>
            </a:r>
            <a:r>
              <a:rPr sz="1387" i="1" spc="1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1387" spc="139" dirty="0">
                <a:solidFill>
                  <a:prstClr val="black"/>
                </a:solidFill>
                <a:latin typeface="Lucida Sans Unicode"/>
                <a:cs typeface="Lucida Sans Unicode"/>
              </a:rPr>
              <a:t>∈H</a:t>
            </a:r>
            <a:endParaRPr sz="1387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79255" y="4773713"/>
            <a:ext cx="124577" cy="17662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991" i="1" spc="-20" dirty="0">
                <a:solidFill>
                  <a:prstClr val="black"/>
                </a:solidFill>
                <a:latin typeface="Cambria"/>
                <a:cs typeface="Cambria"/>
              </a:rPr>
              <a:t>B</a:t>
            </a:r>
            <a:endParaRPr sz="991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71848" y="4693293"/>
            <a:ext cx="144710" cy="2375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387" i="1" spc="6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endParaRPr sz="1387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78034" y="4580474"/>
            <a:ext cx="1752880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982" spc="218" dirty="0">
                <a:solidFill>
                  <a:prstClr val="black"/>
                </a:solidFill>
                <a:latin typeface="Lucida Sans Unicode"/>
                <a:cs typeface="Lucida Sans Unicode"/>
              </a:rPr>
              <a:t>{</a:t>
            </a:r>
            <a:r>
              <a:rPr sz="1982" i="1" spc="218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1982" i="1" spc="7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1982" spc="6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i="1" spc="-59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1982" i="1" spc="367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11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1982" i="1" spc="11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1982" spc="11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1982" spc="6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545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1982" spc="6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89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1982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}</a:t>
            </a:r>
            <a:r>
              <a:rPr sz="1982" spc="89" dirty="0">
                <a:solidFill>
                  <a:prstClr val="black"/>
                </a:solidFill>
                <a:latin typeface="Calibri"/>
                <a:cs typeface="Calibri"/>
              </a:rPr>
              <a:t>]</a:t>
            </a:r>
            <a:endParaRPr sz="198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790696" y="4582828"/>
            <a:ext cx="6801374" cy="440422"/>
            <a:chOff x="637095" y="2312631"/>
            <a:chExt cx="3432175" cy="222250"/>
          </a:xfrm>
        </p:grpSpPr>
        <p:sp>
          <p:nvSpPr>
            <p:cNvPr id="40" name="object 40"/>
            <p:cNvSpPr/>
            <p:nvPr/>
          </p:nvSpPr>
          <p:spPr>
            <a:xfrm>
              <a:off x="637095" y="2315159"/>
              <a:ext cx="3432175" cy="0"/>
            </a:xfrm>
            <a:custGeom>
              <a:avLst/>
              <a:gdLst/>
              <a:ahLst/>
              <a:cxnLst/>
              <a:rect l="l" t="t" r="r" b="b"/>
              <a:pathLst>
                <a:path w="3432175">
                  <a:moveTo>
                    <a:pt x="0" y="0"/>
                  </a:moveTo>
                  <a:lnTo>
                    <a:pt x="3431603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39622" y="2315159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69">
                  <a:moveTo>
                    <a:pt x="0" y="217081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4066171" y="2315159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69">
                  <a:moveTo>
                    <a:pt x="0" y="217081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37095" y="2532240"/>
              <a:ext cx="3432175" cy="0"/>
            </a:xfrm>
            <a:custGeom>
              <a:avLst/>
              <a:gdLst/>
              <a:ahLst/>
              <a:cxnLst/>
              <a:rect l="l" t="t" r="r" b="b"/>
              <a:pathLst>
                <a:path w="3432175">
                  <a:moveTo>
                    <a:pt x="0" y="0"/>
                  </a:moveTo>
                  <a:lnTo>
                    <a:pt x="3431603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433222" y="5096774"/>
            <a:ext cx="7477108" cy="63418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57380" marR="10067" indent="-333471" defTabSz="1812066">
              <a:spcBef>
                <a:spcPts val="188"/>
              </a:spcBef>
              <a:buClr>
                <a:srgbClr val="0052D6"/>
              </a:buClr>
              <a:buFont typeface="Lucida Sans Unicode"/>
              <a:buChar char="►"/>
              <a:tabLst>
                <a:tab pos="358638" algn="l"/>
              </a:tabLst>
            </a:pP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So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0" dirty="0">
                <a:solidFill>
                  <a:prstClr val="black"/>
                </a:solidFill>
                <a:latin typeface="Tahoma"/>
                <a:cs typeface="Tahoma"/>
              </a:rPr>
              <a:t>R.H.S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upper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bound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7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wanted.</a:t>
            </a:r>
            <a:r>
              <a:rPr sz="1982" spc="26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7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19" dirty="0">
                <a:solidFill>
                  <a:prstClr val="black"/>
                </a:solidFill>
                <a:latin typeface="Tahoma"/>
                <a:cs typeface="Tahoma"/>
              </a:rPr>
              <a:t>make </a:t>
            </a:r>
            <a:r>
              <a:rPr sz="1982" spc="-59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it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simpler?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278549" y="6307181"/>
            <a:ext cx="30200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2091"/>
              </a:lnSpc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23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67D1E0D-BBCA-0F80-E146-0D7F36A9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31" y="125240"/>
            <a:ext cx="8905496" cy="65970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02FFA88-356B-4B48-AFDC-B5E1152E6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334" y="5473800"/>
            <a:ext cx="8264996" cy="69015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0" y="205507"/>
            <a:ext cx="4586681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20" dirty="0"/>
              <a:t>Mathematical</a:t>
            </a:r>
            <a:r>
              <a:rPr spc="238" dirty="0"/>
              <a:t> </a:t>
            </a:r>
            <a:r>
              <a:rPr spc="-129" dirty="0"/>
              <a:t>Analysis</a:t>
            </a:r>
            <a:r>
              <a:rPr spc="248" dirty="0"/>
              <a:t> </a:t>
            </a:r>
            <a:r>
              <a:rPr spc="258" dirty="0"/>
              <a:t>(</a:t>
            </a:r>
            <a:r>
              <a:rPr b="0" spc="258" dirty="0">
                <a:latin typeface="Lucida Sans Unicode"/>
                <a:cs typeface="Lucida Sans Unicode"/>
              </a:rPr>
              <a:t>∞</a:t>
            </a:r>
            <a:r>
              <a:rPr spc="258" dirty="0"/>
              <a:t>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90696" y="760772"/>
            <a:ext cx="5515342" cy="503339"/>
            <a:chOff x="637095" y="383908"/>
            <a:chExt cx="2783205" cy="254000"/>
          </a:xfrm>
        </p:grpSpPr>
        <p:sp>
          <p:nvSpPr>
            <p:cNvPr id="4" name="object 4"/>
            <p:cNvSpPr/>
            <p:nvPr/>
          </p:nvSpPr>
          <p:spPr>
            <a:xfrm>
              <a:off x="637095" y="386435"/>
              <a:ext cx="2783205" cy="0"/>
            </a:xfrm>
            <a:custGeom>
              <a:avLst/>
              <a:gdLst/>
              <a:ahLst/>
              <a:cxnLst/>
              <a:rect l="l" t="t" r="r" b="b"/>
              <a:pathLst>
                <a:path w="2783204">
                  <a:moveTo>
                    <a:pt x="0" y="0"/>
                  </a:moveTo>
                  <a:lnTo>
                    <a:pt x="278290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39622" y="386422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248386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17455" y="386422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248386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37095" y="634809"/>
              <a:ext cx="2783205" cy="0"/>
            </a:xfrm>
            <a:custGeom>
              <a:avLst/>
              <a:gdLst/>
              <a:ahLst/>
              <a:cxnLst/>
              <a:rect l="l" t="t" r="r" b="b"/>
              <a:pathLst>
                <a:path w="2783204">
                  <a:moveTo>
                    <a:pt x="0" y="0"/>
                  </a:moveTo>
                  <a:lnTo>
                    <a:pt x="278290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39199" y="636896"/>
            <a:ext cx="7089536" cy="1651913"/>
          </a:xfrm>
          <a:prstGeom prst="rect">
            <a:avLst/>
          </a:prstGeom>
        </p:spPr>
        <p:txBody>
          <a:bodyPr vert="horz" wrap="square" lIns="0" tIns="166102" rIns="0" bIns="0" rtlCol="0">
            <a:spAutoFit/>
          </a:bodyPr>
          <a:lstStyle/>
          <a:p>
            <a:pPr marL="536070" indent="-436658" defTabSz="1812066">
              <a:spcBef>
                <a:spcPts val="1308"/>
              </a:spcBef>
              <a:buClr>
                <a:srgbClr val="0052D6"/>
              </a:buClr>
              <a:buFontTx/>
              <a:buChar char="►"/>
              <a:tabLst>
                <a:tab pos="537328" algn="l"/>
              </a:tabLst>
            </a:pPr>
            <a:r>
              <a:rPr sz="2180" spc="119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378" i="1" spc="176" baseline="3125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180" spc="119" dirty="0">
                <a:solidFill>
                  <a:prstClr val="black"/>
                </a:solidFill>
                <a:latin typeface="Calibri"/>
                <a:cs typeface="Calibri"/>
              </a:rPr>
              <a:t>[</a:t>
            </a:r>
            <a:r>
              <a:rPr sz="2180" spc="119" dirty="0">
                <a:solidFill>
                  <a:prstClr val="black"/>
                </a:solidFill>
                <a:latin typeface="Lucida Sans Unicode"/>
                <a:cs typeface="Lucida Sans Unicode"/>
              </a:rPr>
              <a:t>{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2180" spc="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spc="73" baseline="-13888" dirty="0">
                <a:solidFill>
                  <a:prstClr val="black"/>
                </a:solidFill>
                <a:latin typeface="Cambria"/>
                <a:cs typeface="Cambria"/>
              </a:rPr>
              <a:t>D</a:t>
            </a:r>
            <a:r>
              <a:rPr sz="2378" i="1" spc="73" baseline="-13888" dirty="0">
                <a:solidFill>
                  <a:prstClr val="black"/>
                </a:solidFill>
                <a:latin typeface="Sitka Text"/>
                <a:cs typeface="Sitka Text"/>
              </a:rPr>
              <a:t>,</a:t>
            </a:r>
            <a:r>
              <a:rPr sz="2378" i="1" spc="73" baseline="-13888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378" i="1" spc="-119" baseline="-1388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13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i="1" spc="206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i="1" spc="404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  <a:r>
              <a:rPr sz="2180" i="1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5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r>
              <a:rPr sz="2180" spc="59" dirty="0">
                <a:solidFill>
                  <a:prstClr val="black"/>
                </a:solidFill>
                <a:latin typeface="Lucida Sans Unicode"/>
                <a:cs typeface="Lucida Sans Unicode"/>
              </a:rPr>
              <a:t>}</a:t>
            </a:r>
            <a:r>
              <a:rPr sz="2180" spc="59" dirty="0">
                <a:solidFill>
                  <a:prstClr val="black"/>
                </a:solidFill>
                <a:latin typeface="Calibri"/>
                <a:cs typeface="Calibri"/>
              </a:rPr>
              <a:t>]</a:t>
            </a:r>
            <a:r>
              <a:rPr sz="2180" spc="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≤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20" dirty="0">
                <a:solidFill>
                  <a:prstClr val="black"/>
                </a:solidFill>
                <a:latin typeface="Lucida Sans Unicode"/>
                <a:cs typeface="Lucida Sans Unicode"/>
              </a:rPr>
              <a:t>|H</a:t>
            </a:r>
            <a:r>
              <a:rPr sz="2378" i="1" spc="30" baseline="-10416" dirty="0">
                <a:solidFill>
                  <a:prstClr val="black"/>
                </a:solidFill>
                <a:latin typeface="Cambria"/>
                <a:cs typeface="Cambria"/>
              </a:rPr>
              <a:t>B</a:t>
            </a:r>
            <a:r>
              <a:rPr sz="2180" spc="20" dirty="0">
                <a:solidFill>
                  <a:prstClr val="black"/>
                </a:solidFill>
                <a:latin typeface="Lucida Sans Unicode"/>
                <a:cs typeface="Lucida Sans Unicode"/>
              </a:rPr>
              <a:t>|</a:t>
            </a: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e</a:t>
            </a:r>
            <a:r>
              <a:rPr sz="2378" spc="30" baseline="31250" dirty="0">
                <a:solidFill>
                  <a:prstClr val="black"/>
                </a:solidFill>
                <a:latin typeface="Cambria"/>
                <a:cs typeface="Cambria"/>
              </a:rPr>
              <a:t>−</a:t>
            </a:r>
            <a:r>
              <a:rPr sz="2378" i="1" spc="30" baseline="31250" dirty="0">
                <a:solidFill>
                  <a:prstClr val="black"/>
                </a:solidFill>
                <a:latin typeface="Sitka Text"/>
                <a:cs typeface="Sitka Text"/>
              </a:rPr>
              <a:t>є</a:t>
            </a:r>
            <a:r>
              <a:rPr sz="2378" i="1" spc="30" baseline="3125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378" i="1" spc="503" baseline="31250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≤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Lucida Sans Unicode"/>
                <a:cs typeface="Lucida Sans Unicode"/>
              </a:rPr>
              <a:t>|H|</a:t>
            </a:r>
            <a:r>
              <a:rPr sz="2180" i="1" spc="10" dirty="0">
                <a:solidFill>
                  <a:prstClr val="black"/>
                </a:solidFill>
                <a:latin typeface="Cambria"/>
                <a:cs typeface="Cambria"/>
              </a:rPr>
              <a:t>e</a:t>
            </a:r>
            <a:r>
              <a:rPr sz="2378" spc="14" baseline="31250" dirty="0">
                <a:solidFill>
                  <a:prstClr val="black"/>
                </a:solidFill>
                <a:latin typeface="Cambria"/>
                <a:cs typeface="Cambria"/>
              </a:rPr>
              <a:t>−</a:t>
            </a:r>
            <a:r>
              <a:rPr sz="2378" i="1" spc="14" baseline="31250" dirty="0">
                <a:solidFill>
                  <a:prstClr val="black"/>
                </a:solidFill>
                <a:latin typeface="Sitka Text"/>
                <a:cs typeface="Sitka Text"/>
              </a:rPr>
              <a:t>є</a:t>
            </a:r>
            <a:r>
              <a:rPr sz="2378" i="1" spc="14" baseline="3125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endParaRPr sz="2378" baseline="31250">
              <a:solidFill>
                <a:prstClr val="black"/>
              </a:solidFill>
              <a:latin typeface="Cambria"/>
              <a:cs typeface="Cambria"/>
            </a:endParaRPr>
          </a:p>
          <a:p>
            <a:pPr marL="450498" marR="35235" indent="-351088" defTabSz="1812066">
              <a:lnSpc>
                <a:spcPct val="102600"/>
              </a:lnSpc>
              <a:spcBef>
                <a:spcPts val="1050"/>
              </a:spcBef>
              <a:buClr>
                <a:srgbClr val="0052D6"/>
              </a:buClr>
              <a:buFont typeface="Lucida Sans Unicode"/>
              <a:buChar char="►"/>
              <a:tabLst>
                <a:tab pos="451758" algn="l"/>
              </a:tabLst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above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bound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holds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80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b="1" spc="-119" dirty="0">
                <a:solidFill>
                  <a:prstClr val="black"/>
                </a:solidFill>
                <a:latin typeface="Arial"/>
                <a:cs typeface="Arial"/>
              </a:rPr>
              <a:t>any</a:t>
            </a:r>
            <a:r>
              <a:rPr sz="2180" b="1" spc="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50" dirty="0">
                <a:solidFill>
                  <a:prstClr val="black"/>
                </a:solidFill>
                <a:latin typeface="Arial"/>
                <a:cs typeface="Arial"/>
              </a:rPr>
              <a:t>ϵ,</a:t>
            </a:r>
            <a:r>
              <a:rPr sz="2180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119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So,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8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want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make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sure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 </a:t>
            </a:r>
            <a:r>
              <a:rPr sz="2180" spc="20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20" dirty="0">
                <a:solidFill>
                  <a:prstClr val="black"/>
                </a:solidFill>
                <a:latin typeface="Arial"/>
                <a:cs typeface="Arial"/>
              </a:rPr>
              <a:t>ϵ, </a:t>
            </a:r>
            <a:r>
              <a:rPr sz="2180" i="1" spc="-20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2180" spc="-20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,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our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learner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succeeds,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how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many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examples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18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2180" spc="-188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need?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32014" y="2381044"/>
            <a:ext cx="1093505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defTabSz="1812066">
              <a:spcBef>
                <a:spcPts val="178"/>
              </a:spcBef>
            </a:pPr>
            <a:r>
              <a:rPr sz="2180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ln(</a:t>
            </a:r>
            <a:r>
              <a:rPr sz="2180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|</a:t>
            </a:r>
            <a:r>
              <a:rPr sz="2180" i="1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H</a:t>
            </a:r>
            <a:r>
              <a:rPr sz="2180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|</a:t>
            </a:r>
            <a:r>
              <a:rPr sz="2180" i="1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/δ</a:t>
            </a:r>
            <a:r>
              <a:rPr sz="2180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)</a:t>
            </a:r>
            <a:endParaRPr sz="218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10286" y="2755100"/>
            <a:ext cx="13716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defTabSz="1812066">
              <a:spcBef>
                <a:spcPts val="178"/>
              </a:spcBef>
            </a:pPr>
            <a:r>
              <a:rPr sz="2180" i="1" spc="-8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26860" y="2389605"/>
            <a:ext cx="1888781" cy="751234"/>
            <a:chOff x="2623400" y="1205865"/>
            <a:chExt cx="953135" cy="379095"/>
          </a:xfrm>
        </p:grpSpPr>
        <p:sp>
          <p:nvSpPr>
            <p:cNvPr id="12" name="object 12"/>
            <p:cNvSpPr/>
            <p:nvPr/>
          </p:nvSpPr>
          <p:spPr>
            <a:xfrm>
              <a:off x="2623400" y="1208392"/>
              <a:ext cx="953135" cy="0"/>
            </a:xfrm>
            <a:custGeom>
              <a:avLst/>
              <a:gdLst/>
              <a:ahLst/>
              <a:cxnLst/>
              <a:rect l="l" t="t" r="r" b="b"/>
              <a:pathLst>
                <a:path w="953134">
                  <a:moveTo>
                    <a:pt x="0" y="0"/>
                  </a:moveTo>
                  <a:lnTo>
                    <a:pt x="95298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25928" y="1208392"/>
              <a:ext cx="0" cy="374015"/>
            </a:xfrm>
            <a:custGeom>
              <a:avLst/>
              <a:gdLst/>
              <a:ahLst/>
              <a:cxnLst/>
              <a:rect l="l" t="t" r="r" b="b"/>
              <a:pathLst>
                <a:path h="374015">
                  <a:moveTo>
                    <a:pt x="0" y="373646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573856" y="1208392"/>
              <a:ext cx="0" cy="374015"/>
            </a:xfrm>
            <a:custGeom>
              <a:avLst/>
              <a:gdLst/>
              <a:ahLst/>
              <a:cxnLst/>
              <a:rect l="l" t="t" r="r" b="b"/>
              <a:pathLst>
                <a:path h="374015">
                  <a:moveTo>
                    <a:pt x="0" y="373646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23400" y="1582039"/>
              <a:ext cx="953135" cy="0"/>
            </a:xfrm>
            <a:custGeom>
              <a:avLst/>
              <a:gdLst/>
              <a:ahLst/>
              <a:cxnLst/>
              <a:rect l="l" t="t" r="r" b="b"/>
              <a:pathLst>
                <a:path w="953134">
                  <a:moveTo>
                    <a:pt x="0" y="0"/>
                  </a:moveTo>
                  <a:lnTo>
                    <a:pt x="95298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/>
          <p:nvPr/>
        </p:nvSpPr>
        <p:spPr>
          <a:xfrm>
            <a:off x="2150069" y="3390797"/>
            <a:ext cx="7888588" cy="446714"/>
          </a:xfrm>
          <a:custGeom>
            <a:avLst/>
            <a:gdLst/>
            <a:ahLst/>
            <a:cxnLst/>
            <a:rect l="l" t="t" r="r" b="b"/>
            <a:pathLst>
              <a:path w="3980815" h="225425">
                <a:moveTo>
                  <a:pt x="0" y="225425"/>
                </a:moveTo>
                <a:lnTo>
                  <a:pt x="3980370" y="225425"/>
                </a:lnTo>
                <a:lnTo>
                  <a:pt x="3980370" y="0"/>
                </a:lnTo>
                <a:lnTo>
                  <a:pt x="0" y="0"/>
                </a:lnTo>
                <a:lnTo>
                  <a:pt x="0" y="225425"/>
                </a:lnTo>
                <a:close/>
              </a:path>
            </a:pathLst>
          </a:custGeom>
          <a:solidFill>
            <a:srgbClr val="FFD4E4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66077" y="2566776"/>
            <a:ext cx="5261156" cy="119877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624156" indent="-352346" defTabSz="1812066">
              <a:spcBef>
                <a:spcPts val="178"/>
              </a:spcBef>
              <a:buClr>
                <a:srgbClr val="0052D6"/>
              </a:buClr>
              <a:buFontTx/>
              <a:buChar char="►"/>
              <a:tabLst>
                <a:tab pos="625415" algn="l"/>
              </a:tabLst>
            </a:pPr>
            <a:r>
              <a:rPr sz="2180" spc="99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i="1" spc="99" dirty="0">
                <a:solidFill>
                  <a:prstClr val="black"/>
                </a:solidFill>
                <a:latin typeface="Cambria"/>
                <a:cs typeface="Cambria"/>
              </a:rPr>
              <a:t>e</a:t>
            </a:r>
            <a:r>
              <a:rPr sz="2378" spc="149" baseline="27777" dirty="0">
                <a:solidFill>
                  <a:prstClr val="black"/>
                </a:solidFill>
                <a:latin typeface="Cambria"/>
                <a:cs typeface="Cambria"/>
              </a:rPr>
              <a:t>−</a:t>
            </a:r>
            <a:r>
              <a:rPr sz="2378" i="1" spc="149" baseline="27777" dirty="0">
                <a:solidFill>
                  <a:prstClr val="black"/>
                </a:solidFill>
                <a:latin typeface="Sitka Text"/>
                <a:cs typeface="Sitka Text"/>
              </a:rPr>
              <a:t>є</a:t>
            </a:r>
            <a:r>
              <a:rPr sz="2378" i="1" spc="149" baseline="27777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378" i="1" spc="503" baseline="27777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≤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i="1" spc="-119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solve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3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2180" spc="26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We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get:</a:t>
            </a:r>
            <a:r>
              <a:rPr sz="2180" spc="93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180" i="1" spc="11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≥</a:t>
            </a:r>
            <a:endParaRPr sz="2180">
              <a:solidFill>
                <a:prstClr val="black"/>
              </a:solidFill>
              <a:latin typeface="Lucida Sans Unicode"/>
              <a:cs typeface="Lucida Sans Unicode"/>
            </a:endParaRPr>
          </a:p>
          <a:p>
            <a:pPr marL="75503" defTabSz="1812066">
              <a:spcBef>
                <a:spcPts val="3676"/>
              </a:spcBef>
            </a:pPr>
            <a:r>
              <a:rPr sz="2378" spc="-139" dirty="0">
                <a:solidFill>
                  <a:prstClr val="black"/>
                </a:solidFill>
                <a:latin typeface="Trebuchet MS"/>
                <a:cs typeface="Trebuchet MS"/>
              </a:rPr>
              <a:t>Corollary</a:t>
            </a:r>
            <a:endParaRPr sz="2378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50069" y="3837509"/>
            <a:ext cx="7888588" cy="2453780"/>
          </a:xfrm>
          <a:custGeom>
            <a:avLst/>
            <a:gdLst/>
            <a:ahLst/>
            <a:cxnLst/>
            <a:rect l="l" t="t" r="r" b="b"/>
            <a:pathLst>
              <a:path w="3980815" h="1238250">
                <a:moveTo>
                  <a:pt x="3980370" y="0"/>
                </a:moveTo>
                <a:lnTo>
                  <a:pt x="0" y="0"/>
                </a:lnTo>
                <a:lnTo>
                  <a:pt x="0" y="1238110"/>
                </a:lnTo>
                <a:lnTo>
                  <a:pt x="3980370" y="1238110"/>
                </a:lnTo>
                <a:lnTo>
                  <a:pt x="3980370" y="0"/>
                </a:lnTo>
                <a:close/>
              </a:path>
            </a:pathLst>
          </a:custGeom>
          <a:solidFill>
            <a:srgbClr val="FFF2F6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16410" y="3878782"/>
            <a:ext cx="7756461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Let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218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180" spc="2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finite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class.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Let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258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2180" i="1" spc="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297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2180" spc="-8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spc="50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spc="5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2180" i="1" spc="5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180" i="1" spc="-24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79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2180" spc="7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9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-8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404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  <a:r>
              <a:rPr sz="2180" i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2180" spc="99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let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78549" y="6307181"/>
            <a:ext cx="30200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2091"/>
              </a:lnSpc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25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16410" y="4364152"/>
            <a:ext cx="412486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180" i="1" spc="21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integer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satisfies:</a:t>
            </a:r>
            <a:r>
              <a:rPr sz="2180" spc="25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≥</a:t>
            </a:r>
            <a:endParaRPr sz="218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96619" y="4178420"/>
            <a:ext cx="1118672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ln(</a:t>
            </a:r>
            <a:r>
              <a:rPr sz="2180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|</a:t>
            </a:r>
            <a:r>
              <a:rPr sz="2180" i="1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H</a:t>
            </a:r>
            <a:r>
              <a:rPr sz="2180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|</a:t>
            </a:r>
            <a:r>
              <a:rPr sz="2180" i="1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/δ</a:t>
            </a:r>
            <a:r>
              <a:rPr sz="2180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)</a:t>
            </a:r>
            <a:endParaRPr sz="218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74893" y="4552475"/>
            <a:ext cx="162327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i="1" spc="-8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94680" y="4364151"/>
            <a:ext cx="127093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16410" y="4779609"/>
            <a:ext cx="7755201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 defTabSz="1812066">
              <a:spcBef>
                <a:spcPts val="178"/>
              </a:spcBef>
            </a:pP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Then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80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b="1" spc="-119" dirty="0">
                <a:solidFill>
                  <a:prstClr val="black"/>
                </a:solidFill>
                <a:latin typeface="Arial"/>
                <a:cs typeface="Arial"/>
              </a:rPr>
              <a:t>any</a:t>
            </a:r>
            <a:r>
              <a:rPr sz="2180" b="1" spc="1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89" dirty="0">
                <a:solidFill>
                  <a:prstClr val="black"/>
                </a:solidFill>
                <a:latin typeface="Arial"/>
                <a:cs typeface="Arial"/>
              </a:rPr>
              <a:t>labeling</a:t>
            </a:r>
            <a:r>
              <a:rPr sz="2180" b="1" spc="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79" dirty="0">
                <a:solidFill>
                  <a:prstClr val="black"/>
                </a:solidFill>
                <a:latin typeface="Arial"/>
                <a:cs typeface="Arial"/>
              </a:rPr>
              <a:t>function</a:t>
            </a:r>
            <a:r>
              <a:rPr sz="2180" b="1" spc="1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180" i="1" spc="-24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80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b="1" spc="-119" dirty="0">
                <a:solidFill>
                  <a:prstClr val="black"/>
                </a:solidFill>
                <a:latin typeface="Arial"/>
                <a:cs typeface="Arial"/>
              </a:rPr>
              <a:t>any</a:t>
            </a:r>
            <a:r>
              <a:rPr sz="2180" b="1" spc="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79" dirty="0">
                <a:solidFill>
                  <a:prstClr val="black"/>
                </a:solidFill>
                <a:latin typeface="Arial"/>
                <a:cs typeface="Arial"/>
              </a:rPr>
              <a:t>distribution</a:t>
            </a:r>
            <a:r>
              <a:rPr sz="2180" b="1" spc="10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1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180" spc="10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40910" y="5120596"/>
            <a:ext cx="7664601" cy="1048106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99412" marR="35235" defTabSz="1812066">
              <a:lnSpc>
                <a:spcPct val="102600"/>
              </a:lnSpc>
              <a:spcBef>
                <a:spcPts val="109"/>
              </a:spcBef>
            </a:pP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which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realizability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assumption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holds,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probability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at 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2180" spc="-129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−</a:t>
            </a:r>
            <a:r>
              <a:rPr sz="2180" spc="-208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i="1" spc="-178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over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choices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i.i.d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sample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10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i="1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i="1" spc="-24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size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b="1" spc="-99" dirty="0">
                <a:solidFill>
                  <a:prstClr val="black"/>
                </a:solidFill>
                <a:latin typeface="Arial"/>
                <a:cs typeface="Arial"/>
              </a:rPr>
              <a:t>every  </a:t>
            </a:r>
            <a:r>
              <a:rPr sz="2180" b="1" spc="50" dirty="0">
                <a:solidFill>
                  <a:prstClr val="black"/>
                </a:solidFill>
                <a:latin typeface="Arial"/>
                <a:cs typeface="Arial"/>
              </a:rPr>
              <a:t>ERM</a:t>
            </a:r>
            <a:r>
              <a:rPr sz="2180" b="1" spc="1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119" dirty="0">
                <a:solidFill>
                  <a:prstClr val="black"/>
                </a:solidFill>
                <a:latin typeface="Arial"/>
                <a:cs typeface="Arial"/>
              </a:rPr>
              <a:t>hypothesis</a:t>
            </a:r>
            <a:r>
              <a:rPr sz="2180" b="1" spc="11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i="1" spc="5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i="1" spc="87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378" i="1" spc="698" baseline="-10416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satisfies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i="1" spc="50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378" spc="73" baseline="-13888" dirty="0">
                <a:solidFill>
                  <a:prstClr val="black"/>
                </a:solidFill>
                <a:latin typeface="Cambria"/>
                <a:cs typeface="Cambria"/>
              </a:rPr>
              <a:t>D</a:t>
            </a:r>
            <a:r>
              <a:rPr sz="2378" i="1" spc="73" baseline="-13888" dirty="0">
                <a:solidFill>
                  <a:prstClr val="black"/>
                </a:solidFill>
                <a:latin typeface="Sitka Text"/>
                <a:cs typeface="Sitka Text"/>
              </a:rPr>
              <a:t>,</a:t>
            </a:r>
            <a:r>
              <a:rPr sz="2378" i="1" spc="73" baseline="-13888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378" i="1" spc="-119" baseline="-1388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180" i="1" spc="13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378" i="1" spc="206" baseline="-10416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2180" spc="13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180" spc="10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Lucida Sans Unicode"/>
                <a:cs typeface="Lucida Sans Unicode"/>
              </a:rPr>
              <a:t>≤</a:t>
            </a:r>
            <a:r>
              <a:rPr sz="2180" spc="-9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2180" i="1" spc="-8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endParaRPr sz="218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90EAF68-A625-1544-03BA-50CD176F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27" y="36194"/>
            <a:ext cx="8736682" cy="661629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3EBE37E-A5ED-6D0A-C77C-C6961B52A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304801"/>
            <a:ext cx="8382000" cy="1173163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So What Is Machine Learning?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727739B-19B2-21D4-0BAA-296561BFA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Automating automation</a:t>
            </a:r>
          </a:p>
          <a:p>
            <a:r>
              <a:rPr lang="en-US" altLang="en-US"/>
              <a:t>Getting computers to program themselves</a:t>
            </a:r>
          </a:p>
          <a:p>
            <a:r>
              <a:rPr lang="en-US" altLang="en-US"/>
              <a:t>Writing software is the bottleneck</a:t>
            </a:r>
          </a:p>
          <a:p>
            <a:r>
              <a:rPr lang="en-US" altLang="en-US"/>
              <a:t>Let the data do the work instead!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5830" y="205507"/>
            <a:ext cx="4577872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79" dirty="0"/>
              <a:t>A</a:t>
            </a:r>
            <a:r>
              <a:rPr spc="238" dirty="0"/>
              <a:t> </a:t>
            </a:r>
            <a:r>
              <a:rPr spc="-50" dirty="0"/>
              <a:t>Prelude</a:t>
            </a:r>
            <a:r>
              <a:rPr spc="248" dirty="0"/>
              <a:t> </a:t>
            </a:r>
            <a:r>
              <a:rPr spc="40" dirty="0"/>
              <a:t>to</a:t>
            </a:r>
            <a:r>
              <a:rPr spc="248" dirty="0"/>
              <a:t> </a:t>
            </a:r>
            <a:r>
              <a:rPr spc="-50" dirty="0"/>
              <a:t>PAC</a:t>
            </a:r>
            <a:r>
              <a:rPr spc="248" dirty="0"/>
              <a:t> </a:t>
            </a:r>
            <a:r>
              <a:rPr spc="-89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58023" y="688317"/>
            <a:ext cx="7872229" cy="2634982"/>
            <a:chOff x="317830" y="347345"/>
            <a:chExt cx="3972560" cy="1329690"/>
          </a:xfrm>
        </p:grpSpPr>
        <p:sp>
          <p:nvSpPr>
            <p:cNvPr id="4" name="object 4"/>
            <p:cNvSpPr/>
            <p:nvPr/>
          </p:nvSpPr>
          <p:spPr>
            <a:xfrm>
              <a:off x="317830" y="347345"/>
              <a:ext cx="3972560" cy="221615"/>
            </a:xfrm>
            <a:custGeom>
              <a:avLst/>
              <a:gdLst/>
              <a:ahLst/>
              <a:cxnLst/>
              <a:rect l="l" t="t" r="r" b="b"/>
              <a:pathLst>
                <a:path w="3972560" h="221615">
                  <a:moveTo>
                    <a:pt x="0" y="221424"/>
                  </a:moveTo>
                  <a:lnTo>
                    <a:pt x="3972356" y="221424"/>
                  </a:lnTo>
                  <a:lnTo>
                    <a:pt x="3972356" y="0"/>
                  </a:lnTo>
                  <a:lnTo>
                    <a:pt x="0" y="0"/>
                  </a:lnTo>
                  <a:lnTo>
                    <a:pt x="0" y="221424"/>
                  </a:lnTo>
                  <a:close/>
                </a:path>
              </a:pathLst>
            </a:custGeom>
            <a:solidFill>
              <a:srgbClr val="FFD4E4"/>
            </a:solidFill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17830" y="568769"/>
              <a:ext cx="3972560" cy="1108075"/>
            </a:xfrm>
            <a:custGeom>
              <a:avLst/>
              <a:gdLst/>
              <a:ahLst/>
              <a:cxnLst/>
              <a:rect l="l" t="t" r="r" b="b"/>
              <a:pathLst>
                <a:path w="3972560" h="1108075">
                  <a:moveTo>
                    <a:pt x="3972356" y="0"/>
                  </a:moveTo>
                  <a:lnTo>
                    <a:pt x="0" y="0"/>
                  </a:lnTo>
                  <a:lnTo>
                    <a:pt x="0" y="1107922"/>
                  </a:lnTo>
                  <a:lnTo>
                    <a:pt x="3972356" y="1107922"/>
                  </a:lnTo>
                  <a:lnTo>
                    <a:pt x="3972356" y="0"/>
                  </a:lnTo>
                  <a:close/>
                </a:path>
              </a:pathLst>
            </a:custGeom>
            <a:solidFill>
              <a:srgbClr val="FFF2F6"/>
            </a:solidFill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16410" y="491359"/>
            <a:ext cx="7738844" cy="1001342"/>
          </a:xfrm>
          <a:prstGeom prst="rect">
            <a:avLst/>
          </a:prstGeom>
        </p:spPr>
        <p:txBody>
          <a:bodyPr vert="horz" wrap="square" lIns="0" tIns="187494" rIns="0" bIns="0" rtlCol="0">
            <a:spAutoFit/>
          </a:bodyPr>
          <a:lstStyle/>
          <a:p>
            <a:pPr marL="25168" defTabSz="1812066">
              <a:spcBef>
                <a:spcPts val="1476"/>
              </a:spcBef>
            </a:pPr>
            <a:r>
              <a:rPr sz="2378" spc="-139" dirty="0">
                <a:solidFill>
                  <a:prstClr val="black"/>
                </a:solidFill>
                <a:latin typeface="Trebuchet MS"/>
                <a:cs typeface="Trebuchet MS"/>
              </a:rPr>
              <a:t>Corollary</a:t>
            </a:r>
            <a:endParaRPr sz="237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5168" defTabSz="1812066">
              <a:spcBef>
                <a:spcPts val="1060"/>
              </a:spcBef>
            </a:pP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Let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208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1982" spc="50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finite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class.</a:t>
            </a:r>
            <a:r>
              <a:rPr sz="1982" spc="26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Let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-226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1982" i="1" spc="6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spc="-268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1982" spc="-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50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1982" spc="5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1982" i="1" spc="5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982" i="1" spc="-2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spc="79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1982" spc="7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1982" spc="20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-7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r>
              <a:rPr sz="1982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i="1" spc="377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  <a:r>
              <a:rPr sz="1982" i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spc="-1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1982" spc="109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let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1982" i="1" spc="21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6411" y="1597508"/>
            <a:ext cx="3152163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1982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integer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1982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satisfies:</a:t>
            </a:r>
            <a:r>
              <a:rPr sz="1982" spc="23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1982" i="1" spc="9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Lucida Sans Unicode"/>
                <a:cs typeface="Lucida Sans Unicode"/>
              </a:rPr>
              <a:t>≥</a:t>
            </a:r>
            <a:endParaRPr sz="1982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7121" y="1427883"/>
            <a:ext cx="1025554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982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ln(</a:t>
            </a:r>
            <a:r>
              <a:rPr sz="1982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|</a:t>
            </a:r>
            <a:r>
              <a:rPr sz="1982" i="1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H</a:t>
            </a:r>
            <a:r>
              <a:rPr sz="1982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|</a:t>
            </a:r>
            <a:r>
              <a:rPr sz="1982" i="1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/δ</a:t>
            </a:r>
            <a:r>
              <a:rPr sz="1982" u="sng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)</a:t>
            </a:r>
            <a:endParaRPr sz="1982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3895" y="1769501"/>
            <a:ext cx="152260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982" i="1" spc="-7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endParaRPr sz="19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2541" y="1597509"/>
            <a:ext cx="120801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16410" y="1979115"/>
            <a:ext cx="7755201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Then</a:t>
            </a:r>
            <a:r>
              <a:rPr sz="1982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b="1" spc="-99" dirty="0">
                <a:solidFill>
                  <a:prstClr val="black"/>
                </a:solidFill>
                <a:latin typeface="Arial"/>
                <a:cs typeface="Arial"/>
              </a:rPr>
              <a:t>any</a:t>
            </a:r>
            <a:r>
              <a:rPr sz="1982" b="1" spc="1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b="1" spc="-79" dirty="0">
                <a:solidFill>
                  <a:prstClr val="black"/>
                </a:solidFill>
                <a:latin typeface="Arial"/>
                <a:cs typeface="Arial"/>
              </a:rPr>
              <a:t>labeling</a:t>
            </a:r>
            <a:r>
              <a:rPr sz="1982" b="1" spc="1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b="1" spc="-69" dirty="0">
                <a:solidFill>
                  <a:prstClr val="black"/>
                </a:solidFill>
                <a:latin typeface="Arial"/>
                <a:cs typeface="Arial"/>
              </a:rPr>
              <a:t>function</a:t>
            </a:r>
            <a:r>
              <a:rPr sz="1982" b="1" spc="8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1982" i="1" spc="-21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82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b="1" spc="-99" dirty="0">
                <a:solidFill>
                  <a:prstClr val="black"/>
                </a:solidFill>
                <a:latin typeface="Arial"/>
                <a:cs typeface="Arial"/>
              </a:rPr>
              <a:t>any</a:t>
            </a:r>
            <a:r>
              <a:rPr sz="1982" b="1" spc="1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b="1" spc="-59" dirty="0">
                <a:solidFill>
                  <a:prstClr val="black"/>
                </a:solidFill>
                <a:latin typeface="Arial"/>
                <a:cs typeface="Arial"/>
              </a:rPr>
              <a:t>distribution</a:t>
            </a:r>
            <a:r>
              <a:rPr sz="1982" b="1" spc="8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spc="1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1982" spc="10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82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which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58023" y="3573357"/>
            <a:ext cx="7872229" cy="3052754"/>
            <a:chOff x="317830" y="1803222"/>
            <a:chExt cx="3972560" cy="1540510"/>
          </a:xfrm>
        </p:grpSpPr>
        <p:sp>
          <p:nvSpPr>
            <p:cNvPr id="13" name="object 13"/>
            <p:cNvSpPr/>
            <p:nvPr/>
          </p:nvSpPr>
          <p:spPr>
            <a:xfrm>
              <a:off x="317830" y="1803222"/>
              <a:ext cx="3972560" cy="238760"/>
            </a:xfrm>
            <a:custGeom>
              <a:avLst/>
              <a:gdLst/>
              <a:ahLst/>
              <a:cxnLst/>
              <a:rect l="l" t="t" r="r" b="b"/>
              <a:pathLst>
                <a:path w="3972560" h="238760">
                  <a:moveTo>
                    <a:pt x="0" y="238290"/>
                  </a:moveTo>
                  <a:lnTo>
                    <a:pt x="3972356" y="238290"/>
                  </a:lnTo>
                  <a:lnTo>
                    <a:pt x="3972356" y="0"/>
                  </a:lnTo>
                  <a:lnTo>
                    <a:pt x="0" y="0"/>
                  </a:lnTo>
                  <a:lnTo>
                    <a:pt x="0" y="238290"/>
                  </a:lnTo>
                  <a:close/>
                </a:path>
              </a:pathLst>
            </a:custGeom>
            <a:solidFill>
              <a:srgbClr val="A6FFDF"/>
            </a:solidFill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17830" y="2041512"/>
              <a:ext cx="3972560" cy="1302385"/>
            </a:xfrm>
            <a:custGeom>
              <a:avLst/>
              <a:gdLst/>
              <a:ahLst/>
              <a:cxnLst/>
              <a:rect l="l" t="t" r="r" b="b"/>
              <a:pathLst>
                <a:path w="3972560" h="1302385">
                  <a:moveTo>
                    <a:pt x="3972356" y="0"/>
                  </a:moveTo>
                  <a:lnTo>
                    <a:pt x="0" y="0"/>
                  </a:lnTo>
                  <a:lnTo>
                    <a:pt x="0" y="1301813"/>
                  </a:lnTo>
                  <a:lnTo>
                    <a:pt x="3972356" y="1301813"/>
                  </a:lnTo>
                  <a:lnTo>
                    <a:pt x="3972356" y="0"/>
                  </a:lnTo>
                  <a:close/>
                </a:path>
              </a:pathLst>
            </a:custGeom>
            <a:solidFill>
              <a:srgbClr val="E4FFF5"/>
            </a:solidFill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39573" y="2279985"/>
            <a:ext cx="8191850" cy="39853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02011" marR="236575" defTabSz="1812066">
              <a:spcBef>
                <a:spcPts val="188"/>
              </a:spcBef>
            </a:pP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realizability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assumption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holds,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probability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30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1982" spc="-109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Lucida Sans Unicode"/>
                <a:cs typeface="Lucida Sans Unicode"/>
              </a:rPr>
              <a:t>−</a:t>
            </a:r>
            <a:r>
              <a:rPr sz="1982" spc="-188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i="1" spc="-109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1982" spc="-10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over </a:t>
            </a:r>
            <a:r>
              <a:rPr sz="1982" spc="-58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choices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30" dirty="0">
                <a:solidFill>
                  <a:prstClr val="black"/>
                </a:solidFill>
                <a:latin typeface="Tahoma"/>
                <a:cs typeface="Tahoma"/>
              </a:rPr>
              <a:t>i.i.d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sample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99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1982" i="1" spc="21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size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-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b="1" spc="-99" dirty="0">
                <a:solidFill>
                  <a:prstClr val="black"/>
                </a:solidFill>
                <a:latin typeface="Arial"/>
                <a:cs typeface="Arial"/>
              </a:rPr>
              <a:t>every</a:t>
            </a:r>
            <a:r>
              <a:rPr sz="1982" b="1" spc="16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b="1" spc="50" dirty="0">
                <a:solidFill>
                  <a:prstClr val="black"/>
                </a:solidFill>
                <a:latin typeface="Arial"/>
                <a:cs typeface="Arial"/>
              </a:rPr>
              <a:t>ERM</a:t>
            </a:r>
            <a:r>
              <a:rPr sz="1982" b="1" spc="1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b="1" spc="-109" dirty="0">
                <a:solidFill>
                  <a:prstClr val="black"/>
                </a:solidFill>
                <a:latin typeface="Arial"/>
                <a:cs typeface="Arial"/>
              </a:rPr>
              <a:t>hypothesis</a:t>
            </a:r>
            <a:r>
              <a:rPr sz="1982" b="1" spc="10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i="1" spc="5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081" i="1" spc="73" baseline="-11904" dirty="0">
                <a:solidFill>
                  <a:prstClr val="black"/>
                </a:solidFill>
                <a:latin typeface="Cambria"/>
                <a:cs typeface="Cambria"/>
              </a:rPr>
              <a:t>S </a:t>
            </a:r>
            <a:r>
              <a:rPr sz="2081" i="1" spc="87" baseline="-11904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satisfies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30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081" spc="44" baseline="-11904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081" i="1" spc="44" baseline="-11904" dirty="0">
                <a:solidFill>
                  <a:prstClr val="black"/>
                </a:solidFill>
                <a:latin typeface="Verdana"/>
                <a:cs typeface="Verdana"/>
              </a:rPr>
              <a:t>,</a:t>
            </a:r>
            <a:r>
              <a:rPr sz="2081" i="1" spc="44" baseline="-11904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081" i="1" spc="-87" baseline="-11904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12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1982" i="1" spc="129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2081" i="1" spc="192" baseline="-11904" dirty="0">
                <a:solidFill>
                  <a:prstClr val="black"/>
                </a:solidFill>
                <a:latin typeface="Cambria"/>
                <a:cs typeface="Cambria"/>
              </a:rPr>
              <a:t>S</a:t>
            </a:r>
            <a:r>
              <a:rPr sz="1982" spc="12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1982" spc="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Lucida Sans Unicode"/>
                <a:cs typeface="Lucida Sans Unicode"/>
              </a:rPr>
              <a:t>≤</a:t>
            </a:r>
            <a:r>
              <a:rPr sz="1982" spc="-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i="1" spc="-7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endParaRPr sz="1982">
              <a:solidFill>
                <a:prstClr val="black"/>
              </a:solidFill>
              <a:latin typeface="Arial"/>
              <a:cs typeface="Arial"/>
            </a:endParaRPr>
          </a:p>
          <a:p>
            <a:pPr marL="300753" defTabSz="1812066">
              <a:spcBef>
                <a:spcPts val="2913"/>
              </a:spcBef>
            </a:pPr>
            <a:r>
              <a:rPr sz="2378" spc="-109" dirty="0">
                <a:solidFill>
                  <a:prstClr val="black"/>
                </a:solidFill>
                <a:latin typeface="Trebuchet MS"/>
                <a:cs typeface="Trebuchet MS"/>
              </a:rPr>
              <a:t>Definition</a:t>
            </a:r>
            <a:r>
              <a:rPr sz="237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20" dirty="0">
                <a:solidFill>
                  <a:prstClr val="black"/>
                </a:solidFill>
                <a:latin typeface="Trebuchet MS"/>
                <a:cs typeface="Trebuchet MS"/>
              </a:rPr>
              <a:t>(PAC</a:t>
            </a:r>
            <a:r>
              <a:rPr sz="2378" spc="1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78" spc="-109" dirty="0">
                <a:solidFill>
                  <a:prstClr val="black"/>
                </a:solidFill>
                <a:latin typeface="Trebuchet MS"/>
                <a:cs typeface="Trebuchet MS"/>
              </a:rPr>
              <a:t>Learning)</a:t>
            </a:r>
            <a:endParaRPr sz="237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0753" defTabSz="1812066">
              <a:lnSpc>
                <a:spcPts val="2378"/>
              </a:lnSpc>
              <a:spcBef>
                <a:spcPts val="1199"/>
              </a:spcBef>
            </a:pPr>
            <a:r>
              <a:rPr sz="1982" spc="11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class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208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1982" spc="5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-159" dirty="0">
                <a:solidFill>
                  <a:prstClr val="black"/>
                </a:solidFill>
                <a:latin typeface="Arial"/>
                <a:cs typeface="Arial"/>
              </a:rPr>
              <a:t>PAC</a:t>
            </a:r>
            <a:r>
              <a:rPr sz="1982" i="1" spc="10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i="1" spc="-109" dirty="0">
                <a:solidFill>
                  <a:prstClr val="black"/>
                </a:solidFill>
                <a:latin typeface="Arial"/>
                <a:cs typeface="Arial"/>
              </a:rPr>
              <a:t>learnable</a:t>
            </a:r>
            <a:r>
              <a:rPr sz="1982" i="1" spc="10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spc="-10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exists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function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  <a:p>
            <a:pPr marL="300753" marR="232800" defTabSz="1812066">
              <a:lnSpc>
                <a:spcPts val="2378"/>
              </a:lnSpc>
              <a:spcBef>
                <a:spcPts val="69"/>
              </a:spcBef>
            </a:pPr>
            <a:r>
              <a:rPr sz="1982" i="1" spc="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081" spc="489" baseline="-11904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2081" spc="311" baseline="-11904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10" dirty="0">
                <a:solidFill>
                  <a:prstClr val="black"/>
                </a:solidFill>
                <a:latin typeface="Calibri"/>
                <a:cs typeface="Calibri"/>
              </a:rPr>
              <a:t>:</a:t>
            </a:r>
            <a:r>
              <a:rPr sz="1982" spc="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15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1982" spc="-1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1982" i="1" spc="-1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982" i="1" spc="-2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spc="-1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1982" spc="15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2081" spc="-14" baseline="27777" dirty="0">
                <a:solidFill>
                  <a:prstClr val="black"/>
                </a:solidFill>
                <a:latin typeface="Arial MT"/>
                <a:cs typeface="Arial MT"/>
              </a:rPr>
              <a:t>2</a:t>
            </a:r>
            <a:r>
              <a:rPr sz="2081" baseline="2777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081" spc="-192" baseline="2777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982" spc="-277" dirty="0">
                <a:solidFill>
                  <a:prstClr val="black"/>
                </a:solidFill>
                <a:latin typeface="Lucida Sans Unicode"/>
                <a:cs typeface="Lucida Sans Unicode"/>
              </a:rPr>
              <a:t>›→</a:t>
            </a:r>
            <a:r>
              <a:rPr sz="1982" spc="-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Georgia"/>
                <a:cs typeface="Georgia"/>
              </a:rPr>
              <a:t>N</a:t>
            </a:r>
            <a:r>
              <a:rPr sz="1982" spc="178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leraning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alg</a:t>
            </a:r>
            <a:r>
              <a:rPr sz="1982" spc="-149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rithm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30" dirty="0">
                <a:solidFill>
                  <a:prstClr val="black"/>
                </a:solidFill>
                <a:latin typeface="Cambria"/>
                <a:cs typeface="Cambria"/>
              </a:rPr>
              <a:t>A</a:t>
            </a:r>
            <a:r>
              <a:rPr sz="1982" i="1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i="1" spc="-21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foll</a:t>
            </a:r>
            <a:r>
              <a:rPr sz="1982" spc="-119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wing 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property:</a:t>
            </a:r>
            <a:r>
              <a:rPr sz="1982" spc="25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29" dirty="0">
                <a:solidFill>
                  <a:prstClr val="black"/>
                </a:solidFill>
                <a:latin typeface="Tahoma"/>
                <a:cs typeface="Tahoma"/>
              </a:rPr>
              <a:t>every,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-40" dirty="0">
                <a:solidFill>
                  <a:prstClr val="black"/>
                </a:solidFill>
                <a:latin typeface="Arial"/>
                <a:cs typeface="Arial"/>
              </a:rPr>
              <a:t>ϵ,</a:t>
            </a:r>
            <a:r>
              <a:rPr sz="1982" i="1" spc="-226" dirty="0">
                <a:solidFill>
                  <a:prstClr val="black"/>
                </a:solidFill>
                <a:latin typeface="Arial"/>
                <a:cs typeface="Arial"/>
              </a:rPr>
              <a:t> δ</a:t>
            </a:r>
            <a:r>
              <a:rPr sz="1982" i="1" spc="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spc="-268" dirty="0">
                <a:solidFill>
                  <a:prstClr val="black"/>
                </a:solidFill>
                <a:latin typeface="Lucida Sans Unicode"/>
                <a:cs typeface="Lucida Sans Unicode"/>
              </a:rPr>
              <a:t>∈</a:t>
            </a:r>
            <a:r>
              <a:rPr sz="1982" spc="-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50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1982" spc="50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1982" i="1" spc="5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982" i="1" spc="-2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spc="3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1982" spc="30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09" dirty="0">
                <a:solidFill>
                  <a:prstClr val="black"/>
                </a:solidFill>
                <a:latin typeface="Tahoma"/>
                <a:cs typeface="Tahoma"/>
              </a:rPr>
              <a:t>every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distribution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1982" spc="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over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50" dirty="0">
                <a:solidFill>
                  <a:prstClr val="black"/>
                </a:solidFill>
                <a:latin typeface="Cambria"/>
                <a:cs typeface="Cambria"/>
              </a:rPr>
              <a:t>X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,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for </a:t>
            </a:r>
            <a:r>
              <a:rPr sz="1982" spc="-58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09" dirty="0">
                <a:solidFill>
                  <a:prstClr val="black"/>
                </a:solidFill>
                <a:latin typeface="Tahoma"/>
                <a:cs typeface="Tahoma"/>
              </a:rPr>
              <a:t>every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labeling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function </a:t>
            </a:r>
            <a:r>
              <a:rPr sz="1982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1982" i="1" spc="416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10" dirty="0">
                <a:solidFill>
                  <a:prstClr val="black"/>
                </a:solidFill>
                <a:latin typeface="Calibri"/>
                <a:cs typeface="Calibri"/>
              </a:rPr>
              <a:t>: </a:t>
            </a:r>
            <a:r>
              <a:rPr sz="1982" i="1" spc="40" dirty="0">
                <a:solidFill>
                  <a:prstClr val="black"/>
                </a:solidFill>
                <a:latin typeface="Cambria"/>
                <a:cs typeface="Cambria"/>
              </a:rPr>
              <a:t>X  </a:t>
            </a:r>
            <a:r>
              <a:rPr sz="1982" spc="-277" dirty="0">
                <a:solidFill>
                  <a:prstClr val="black"/>
                </a:solidFill>
                <a:latin typeface="Lucida Sans Unicode"/>
                <a:cs typeface="Lucida Sans Unicode"/>
              </a:rPr>
              <a:t>›→</a:t>
            </a:r>
            <a:r>
              <a:rPr sz="1982" spc="6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99" dirty="0">
                <a:solidFill>
                  <a:prstClr val="black"/>
                </a:solidFill>
                <a:latin typeface="Lucida Sans Unicode"/>
                <a:cs typeface="Lucida Sans Unicode"/>
              </a:rPr>
              <a:t>{</a:t>
            </a:r>
            <a:r>
              <a:rPr sz="1982" spc="99" dirty="0">
                <a:solidFill>
                  <a:prstClr val="black"/>
                </a:solidFill>
                <a:latin typeface="Arial MT"/>
                <a:cs typeface="Arial MT"/>
              </a:rPr>
              <a:t>0</a:t>
            </a:r>
            <a:r>
              <a:rPr sz="1982" i="1" spc="99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sz="1982" spc="89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1982" spc="89" dirty="0">
                <a:solidFill>
                  <a:prstClr val="black"/>
                </a:solidFill>
                <a:latin typeface="Lucida Sans Unicode"/>
                <a:cs typeface="Lucida Sans Unicode"/>
              </a:rPr>
              <a:t>}</a:t>
            </a:r>
            <a:r>
              <a:rPr sz="1982" spc="89" dirty="0">
                <a:solidFill>
                  <a:prstClr val="black"/>
                </a:solidFill>
                <a:latin typeface="Tahoma"/>
                <a:cs typeface="Tahoma"/>
              </a:rPr>
              <a:t>, </a:t>
            </a:r>
            <a:r>
              <a:rPr sz="1982" spc="-10" dirty="0">
                <a:solidFill>
                  <a:prstClr val="black"/>
                </a:solidFill>
                <a:latin typeface="Tahoma"/>
                <a:cs typeface="Tahoma"/>
              </a:rPr>
              <a:t>if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realizability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assumption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holds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respect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109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1982" i="1" spc="109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982" i="1" spc="-2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spc="4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1982" i="1" spc="4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982" i="1" spc="-2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1982" i="1" spc="-21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then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19" dirty="0">
                <a:solidFill>
                  <a:prstClr val="black"/>
                </a:solidFill>
                <a:latin typeface="Tahoma"/>
                <a:cs typeface="Tahoma"/>
              </a:rPr>
              <a:t>when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running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algorithm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  <a:p>
            <a:pPr marL="300753" defTabSz="1812066">
              <a:lnSpc>
                <a:spcPts val="2259"/>
              </a:lnSpc>
            </a:pPr>
            <a:r>
              <a:rPr sz="1982" i="1" spc="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1982" i="1" spc="109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Lucida Sans Unicode"/>
                <a:cs typeface="Lucida Sans Unicode"/>
              </a:rPr>
              <a:t>≥</a:t>
            </a:r>
            <a:r>
              <a:rPr sz="1982" spc="-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i="1" spc="2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sz="2081" spc="638" baseline="-11904" dirty="0">
                <a:solidFill>
                  <a:prstClr val="black"/>
                </a:solidFill>
                <a:latin typeface="Lucida Sans Unicode"/>
                <a:cs typeface="Lucida Sans Unicode"/>
              </a:rPr>
              <a:t>H</a:t>
            </a:r>
            <a:r>
              <a:rPr sz="1982" spc="15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1982" i="1" spc="-40" dirty="0">
                <a:solidFill>
                  <a:prstClr val="black"/>
                </a:solidFill>
                <a:latin typeface="Arial"/>
                <a:cs typeface="Arial"/>
              </a:rPr>
              <a:t>ϵ,</a:t>
            </a:r>
            <a:r>
              <a:rPr sz="1982" i="1" spc="-2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82" i="1" spc="-159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r>
              <a:rPr sz="1982" spc="15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1982" spc="20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-30" dirty="0">
                <a:solidFill>
                  <a:prstClr val="black"/>
                </a:solidFill>
                <a:latin typeface="Tahoma"/>
                <a:cs typeface="Tahoma"/>
              </a:rPr>
              <a:t>i.i.d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samples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generated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39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30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1982" spc="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la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eled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39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y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-10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1982" i="1" spc="-218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  <a:p>
            <a:pPr marL="300753" defTabSz="1812066">
              <a:lnSpc>
                <a:spcPts val="2378"/>
              </a:lnSpc>
            </a:pP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algorithm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returns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hypothesis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1982" i="1" spc="226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such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probability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30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least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0" dirty="0">
                <a:solidFill>
                  <a:prstClr val="black"/>
                </a:solidFill>
                <a:latin typeface="Arial MT"/>
                <a:cs typeface="Arial MT"/>
              </a:rPr>
              <a:t>1</a:t>
            </a:r>
            <a:r>
              <a:rPr sz="1982" spc="-109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Lucida Sans Unicode"/>
                <a:cs typeface="Lucida Sans Unicode"/>
              </a:rPr>
              <a:t>−</a:t>
            </a:r>
            <a:r>
              <a:rPr sz="1982" spc="-188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i="1" spc="-226" dirty="0">
                <a:solidFill>
                  <a:prstClr val="black"/>
                </a:solidFill>
                <a:latin typeface="Arial"/>
                <a:cs typeface="Arial"/>
              </a:rPr>
              <a:t>δ</a:t>
            </a:r>
            <a:endParaRPr sz="19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6077" y="6176665"/>
            <a:ext cx="4558997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75503" defTabSz="1812066">
              <a:spcBef>
                <a:spcPts val="188"/>
              </a:spcBef>
            </a:pP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over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choice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82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68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xamples,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-59" dirty="0">
                <a:solidFill>
                  <a:prstClr val="black"/>
                </a:solidFill>
                <a:latin typeface="Cambria"/>
                <a:cs typeface="Cambria"/>
              </a:rPr>
              <a:t>L</a:t>
            </a:r>
            <a:r>
              <a:rPr sz="2081" spc="-30" baseline="-15873" dirty="0">
                <a:solidFill>
                  <a:prstClr val="black"/>
                </a:solidFill>
                <a:latin typeface="Verdana"/>
                <a:cs typeface="Verdana"/>
              </a:rPr>
              <a:t>(</a:t>
            </a:r>
            <a:r>
              <a:rPr sz="2081" spc="341" baseline="-15873" dirty="0">
                <a:solidFill>
                  <a:prstClr val="black"/>
                </a:solidFill>
                <a:latin typeface="Lucida Sans Unicode"/>
                <a:cs typeface="Lucida Sans Unicode"/>
              </a:rPr>
              <a:t>D</a:t>
            </a:r>
            <a:r>
              <a:rPr sz="2081" i="1" spc="-59" baseline="-15873" dirty="0">
                <a:solidFill>
                  <a:prstClr val="black"/>
                </a:solidFill>
                <a:latin typeface="Verdana"/>
                <a:cs typeface="Verdana"/>
              </a:rPr>
              <a:t>,</a:t>
            </a:r>
            <a:r>
              <a:rPr sz="2081" i="1" spc="-14" baseline="-15873" dirty="0">
                <a:solidFill>
                  <a:prstClr val="black"/>
                </a:solidFill>
                <a:latin typeface="Cambria"/>
                <a:cs typeface="Cambria"/>
              </a:rPr>
              <a:t>f</a:t>
            </a:r>
            <a:r>
              <a:rPr sz="2081" i="1" spc="-238" baseline="-15873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sz="2081" spc="119" baseline="-15873" dirty="0">
                <a:solidFill>
                  <a:prstClr val="black"/>
                </a:solidFill>
                <a:latin typeface="Verdana"/>
                <a:cs typeface="Verdana"/>
              </a:rPr>
              <a:t>)</a:t>
            </a:r>
            <a:r>
              <a:rPr sz="1982" spc="159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1982" i="1" spc="30" dirty="0">
                <a:solidFill>
                  <a:prstClr val="black"/>
                </a:solidFill>
                <a:latin typeface="Cambria"/>
                <a:cs typeface="Cambria"/>
              </a:rPr>
              <a:t>h</a:t>
            </a:r>
            <a:r>
              <a:rPr sz="1982" spc="159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r>
              <a:rPr sz="1982" spc="9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Lucida Sans Unicode"/>
                <a:cs typeface="Lucida Sans Unicode"/>
              </a:rPr>
              <a:t>≤</a:t>
            </a:r>
            <a:r>
              <a:rPr sz="1982" spc="-79" dirty="0">
                <a:solidFill>
                  <a:prstClr val="black"/>
                </a:solidFill>
                <a:latin typeface="Lucida Sans Unicode"/>
                <a:cs typeface="Lucida Sans Unicode"/>
              </a:rPr>
              <a:t> </a:t>
            </a:r>
            <a:r>
              <a:rPr sz="1982" i="1" spc="-79" dirty="0">
                <a:solidFill>
                  <a:prstClr val="black"/>
                </a:solidFill>
                <a:latin typeface="Arial"/>
                <a:cs typeface="Arial"/>
              </a:rPr>
              <a:t>ϵ</a:t>
            </a:r>
            <a:endParaRPr sz="19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78549" y="6246754"/>
            <a:ext cx="302004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982" spc="-99" dirty="0">
                <a:solidFill>
                  <a:srgbClr val="0052D6"/>
                </a:solidFill>
                <a:latin typeface="Tahoma"/>
                <a:cs typeface="Tahoma"/>
              </a:rPr>
              <a:t>27</a:t>
            </a:r>
            <a:endParaRPr sz="1982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62AB19-B381-4132-D664-55F2E099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09" y="73682"/>
            <a:ext cx="8641717" cy="677781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CECD10-51DE-5020-722F-969196EE8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Building Good Training Sets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972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1E1E019-DD35-A43E-12D9-0CB2541E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CS590D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2DA40AE-4A19-43A2-91D2-8BC12264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32315-E6B5-644E-9E7F-09E577953556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459780" name="Rectangle 4">
            <a:extLst>
              <a:ext uri="{FF2B5EF4-FFF2-40B4-BE49-F238E27FC236}">
                <a16:creationId xmlns:a16="http://schemas.microsoft.com/office/drawing/2014/main" id="{96EF756D-2EA2-D04A-C106-776160466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Data Preprocessing?</a:t>
            </a:r>
          </a:p>
        </p:txBody>
      </p:sp>
      <p:sp>
        <p:nvSpPr>
          <p:cNvPr id="459781" name="Rectangle 5">
            <a:extLst>
              <a:ext uri="{FF2B5EF4-FFF2-40B4-BE49-F238E27FC236}">
                <a16:creationId xmlns:a16="http://schemas.microsoft.com/office/drawing/2014/main" id="{B5D4AE84-2007-CBFC-C4F5-81B14A2D55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Data in the real world is dirty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incomplete</a:t>
            </a:r>
            <a:r>
              <a:rPr lang="en-US" altLang="en-US" dirty="0"/>
              <a:t>: lacking attribute values, lacking certain attributes of interest, or containing only aggregate data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e.g., occupation=“”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noisy</a:t>
            </a:r>
            <a:r>
              <a:rPr lang="en-US" altLang="en-US" dirty="0"/>
              <a:t>: containing errors or outliers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e.g., Salary=“-10”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inconsistent</a:t>
            </a:r>
            <a:r>
              <a:rPr lang="en-US" altLang="en-US" dirty="0"/>
              <a:t>: containing discrepancies in codes or names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e.g., Age=“42” Birthday=“03/07/1997”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e.g., Was rating “1,2,3”, now rating “A, B, C”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e.g., discrepancy between duplicate records</a:t>
            </a:r>
          </a:p>
        </p:txBody>
      </p:sp>
    </p:spTree>
  </p:cSld>
  <p:clrMapOvr>
    <a:masterClrMapping/>
  </p:clrMapOvr>
  <p:transition>
    <p:wipe dir="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BBFC019-85A1-BD79-1D56-AB7D0281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CS590D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9719DF-4C30-A482-3580-06024D8E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59AD-836F-DF47-BBE4-CBE44551B779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460804" name="Rectangle 4">
            <a:extLst>
              <a:ext uri="{FF2B5EF4-FFF2-40B4-BE49-F238E27FC236}">
                <a16:creationId xmlns:a16="http://schemas.microsoft.com/office/drawing/2014/main" id="{8AD29335-A90D-2086-8D9B-B216F0690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Is Data Dirty?</a:t>
            </a:r>
          </a:p>
        </p:txBody>
      </p:sp>
      <p:sp>
        <p:nvSpPr>
          <p:cNvPr id="460805" name="Rectangle 5">
            <a:extLst>
              <a:ext uri="{FF2B5EF4-FFF2-40B4-BE49-F238E27FC236}">
                <a16:creationId xmlns:a16="http://schemas.microsoft.com/office/drawing/2014/main" id="{A239C428-D405-F079-830E-A0A3EF28A6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Incomplete data comes from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n/a data value when collected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different consideration between the time when the data was collected and when it is analyzed.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human/hardware/software problems</a:t>
            </a:r>
          </a:p>
          <a:p>
            <a:pPr>
              <a:lnSpc>
                <a:spcPct val="80000"/>
              </a:lnSpc>
            </a:pPr>
            <a:r>
              <a:rPr lang="en-US" altLang="en-US"/>
              <a:t>Noisy data comes from the process of data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collection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entry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transmission</a:t>
            </a:r>
          </a:p>
          <a:p>
            <a:pPr>
              <a:lnSpc>
                <a:spcPct val="80000"/>
              </a:lnSpc>
            </a:pPr>
            <a:r>
              <a:rPr lang="en-US" altLang="en-US"/>
              <a:t>Inconsistent data comes from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Different data sources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Functional dependency violation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31201FE-7B0C-A02D-7318-0540B116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CS590D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C8D4633-95CF-6099-44B3-A62CA3D5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A166-1369-4744-8ACE-BDC6E5A06405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461828" name="Rectangle 4">
            <a:extLst>
              <a:ext uri="{FF2B5EF4-FFF2-40B4-BE49-F238E27FC236}">
                <a16:creationId xmlns:a16="http://schemas.microsoft.com/office/drawing/2014/main" id="{5C0C0E62-FEEB-F034-ECE3-D61C6BC23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Is Data Preprocessing Important?</a:t>
            </a:r>
          </a:p>
        </p:txBody>
      </p:sp>
      <p:sp>
        <p:nvSpPr>
          <p:cNvPr id="461829" name="Rectangle 5">
            <a:extLst>
              <a:ext uri="{FF2B5EF4-FFF2-40B4-BE49-F238E27FC236}">
                <a16:creationId xmlns:a16="http://schemas.microsoft.com/office/drawing/2014/main" id="{D69595BB-A3D2-57EA-2A94-0E25C38070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 quality data, no quality mining results!</a:t>
            </a:r>
          </a:p>
          <a:p>
            <a:pPr lvl="1"/>
            <a:r>
              <a:rPr lang="en-US" altLang="en-US"/>
              <a:t>Quality decisions must be based on quality data</a:t>
            </a:r>
          </a:p>
          <a:p>
            <a:pPr lvl="2"/>
            <a:r>
              <a:rPr lang="en-US" altLang="en-US"/>
              <a:t>e.g., duplicate or missing data may cause incorrect or even misleading statistics.</a:t>
            </a:r>
          </a:p>
          <a:p>
            <a:pPr lvl="1"/>
            <a:r>
              <a:rPr lang="en-US" altLang="en-US"/>
              <a:t>Data warehouse needs consistent integration of quality data</a:t>
            </a:r>
          </a:p>
          <a:p>
            <a:r>
              <a:rPr lang="en-US" altLang="en-US"/>
              <a:t>Data extraction, cleaning, and transformation comprises the majority of the work of building a data warehouse. —Bill Inmon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181292D-9DEE-32BB-FCFA-B49B45D7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CS590D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C0AA8B3-F3D3-ACA3-27E5-E94B153F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431FD-5558-FB41-BAE6-90E8B897808A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464900" name="Rectangle 4">
            <a:extLst>
              <a:ext uri="{FF2B5EF4-FFF2-40B4-BE49-F238E27FC236}">
                <a16:creationId xmlns:a16="http://schemas.microsoft.com/office/drawing/2014/main" id="{47D5FDBB-AA6E-5BE1-F0C5-B03A3B5419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Major Tasks in Data Preprocessing</a:t>
            </a:r>
          </a:p>
        </p:txBody>
      </p:sp>
      <p:sp>
        <p:nvSpPr>
          <p:cNvPr id="464901" name="Rectangle 5">
            <a:extLst>
              <a:ext uri="{FF2B5EF4-FFF2-40B4-BE49-F238E27FC236}">
                <a16:creationId xmlns:a16="http://schemas.microsoft.com/office/drawing/2014/main" id="{3545B40D-4A81-D3CA-6C74-B02841E96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Data cleaning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Fill in missing values, smooth noisy data, identify or remove outliers, and resolve inconsistencies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Data integration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Integration of multiple databases, data cubes, or files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Data transformation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Normalization and aggregation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Data reduction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Obtains reduced representation in volume but produces the same or similar analytical results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Data discretization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Part of data reduction but with particular importance, especially for numerical data</a:t>
            </a:r>
          </a:p>
        </p:txBody>
      </p:sp>
    </p:spTree>
  </p:cSld>
  <p:clrMapOvr>
    <a:masterClrMapping/>
  </p:clrMapOvr>
  <p:transition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E280DDC-F290-76EF-7D3A-55EFC521F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CS590D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F299E98-199C-8EA7-05C1-33B65D59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C2FE2-6C0F-FE4A-A19F-499249AFFEE3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467972" name="Rectangle 4">
            <a:extLst>
              <a:ext uri="{FF2B5EF4-FFF2-40B4-BE49-F238E27FC236}">
                <a16:creationId xmlns:a16="http://schemas.microsoft.com/office/drawing/2014/main" id="{092BC519-23C5-53B8-0DCC-C8EB4D56CA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Cleaning</a:t>
            </a:r>
          </a:p>
        </p:txBody>
      </p:sp>
      <p:sp>
        <p:nvSpPr>
          <p:cNvPr id="467973" name="Rectangle 5">
            <a:extLst>
              <a:ext uri="{FF2B5EF4-FFF2-40B4-BE49-F238E27FC236}">
                <a16:creationId xmlns:a16="http://schemas.microsoft.com/office/drawing/2014/main" id="{B53D5AEC-4D74-4FD7-1995-D28ACC178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Importance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“Data cleaning is one of the three biggest problems in data warehousing”—Ralph Kimball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“Data cleaning is the number one problem in data warehousing”—DCI survey</a:t>
            </a:r>
          </a:p>
          <a:p>
            <a:pPr>
              <a:lnSpc>
                <a:spcPct val="90000"/>
              </a:lnSpc>
            </a:pPr>
            <a:r>
              <a:rPr lang="en-US" altLang="en-US"/>
              <a:t>Data cleaning tasks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Fill in missing values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Identify outliers and smooth out noisy data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Correct inconsistent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Resolve redundancy caused by data integration</a:t>
            </a:r>
          </a:p>
        </p:txBody>
      </p:sp>
    </p:spTree>
  </p:cSld>
  <p:clrMapOvr>
    <a:masterClrMapping/>
  </p:clrMapOvr>
  <p:transition>
    <p:wipe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275F1BA-E22C-AFB6-026F-A5DA5763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CS590D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FA515FE-59C1-E13E-6FED-03188D1CE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22AB-AF04-B241-85EF-4E11B887861F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468996" name="Rectangle 4">
            <a:extLst>
              <a:ext uri="{FF2B5EF4-FFF2-40B4-BE49-F238E27FC236}">
                <a16:creationId xmlns:a16="http://schemas.microsoft.com/office/drawing/2014/main" id="{31E9418F-9AAC-7E00-221A-7EAC49B91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Data</a:t>
            </a:r>
          </a:p>
        </p:txBody>
      </p:sp>
      <p:sp>
        <p:nvSpPr>
          <p:cNvPr id="468997" name="Rectangle 5">
            <a:extLst>
              <a:ext uri="{FF2B5EF4-FFF2-40B4-BE49-F238E27FC236}">
                <a16:creationId xmlns:a16="http://schemas.microsoft.com/office/drawing/2014/main" id="{DFFA7BDC-703E-F9F5-DFFD-F603BFD963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Data is not always available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E.g., many tuples have no recorded value for several attributes, such as customer income in sales data</a:t>
            </a:r>
          </a:p>
          <a:p>
            <a:pPr>
              <a:lnSpc>
                <a:spcPct val="80000"/>
              </a:lnSpc>
            </a:pPr>
            <a:r>
              <a:rPr lang="en-US" altLang="en-US"/>
              <a:t>Missing data may be due to 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equipment malfunction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inconsistent with other recorded data and thus deleted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data not entered due to misunderstanding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certain data may not be considered important at the time of entry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not register history or changes of the data</a:t>
            </a:r>
          </a:p>
          <a:p>
            <a:pPr>
              <a:lnSpc>
                <a:spcPct val="80000"/>
              </a:lnSpc>
            </a:pPr>
            <a:r>
              <a:rPr lang="en-US" altLang="en-US"/>
              <a:t>Missing data may need to be inferred.</a:t>
            </a:r>
          </a:p>
        </p:txBody>
      </p:sp>
    </p:spTree>
  </p:cSld>
  <p:clrMapOvr>
    <a:masterClrMapping/>
  </p:clrMapOvr>
  <p:transition>
    <p:wipe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7D16860-CF6F-5111-52C3-C889F9CDD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CS590D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C3E925D-F3EC-2DA3-C259-87F9E6A3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097A-A3C4-8A47-B964-C5D5EDDF754D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470020" name="Rectangle 4">
            <a:extLst>
              <a:ext uri="{FF2B5EF4-FFF2-40B4-BE49-F238E27FC236}">
                <a16:creationId xmlns:a16="http://schemas.microsoft.com/office/drawing/2014/main" id="{191A6B03-0C25-7B65-E074-4752A4686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Handle Missing Data?</a:t>
            </a:r>
          </a:p>
        </p:txBody>
      </p:sp>
      <p:sp>
        <p:nvSpPr>
          <p:cNvPr id="470021" name="Rectangle 5">
            <a:extLst>
              <a:ext uri="{FF2B5EF4-FFF2-40B4-BE49-F238E27FC236}">
                <a16:creationId xmlns:a16="http://schemas.microsoft.com/office/drawing/2014/main" id="{64AF2985-4CCA-DED0-5B1B-7D7369D577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Ignore the tuple: usually done when class label is missing (assuming the tasks in classification—not effective when the percentage of missing values per attribute varies considerably.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Fill in the missing value manually: tedious + infeasible?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Fill in it automatically with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a global constant : e.g., “unknown”, a new class?! 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the attribute mean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the attribute mean for all samples belonging to the same class: smarter</a:t>
            </a:r>
          </a:p>
          <a:p>
            <a:pPr lvl="1">
              <a:lnSpc>
                <a:spcPct val="80000"/>
              </a:lnSpc>
            </a:pPr>
            <a:r>
              <a:rPr lang="en-US" altLang="en-US" sz="2000">
                <a:solidFill>
                  <a:schemeClr val="hlink"/>
                </a:solidFill>
              </a:rPr>
              <a:t>the most probable value: inference-based such as Bayesian formula or decision tree</a:t>
            </a:r>
          </a:p>
        </p:txBody>
      </p:sp>
    </p:spTree>
  </p:cSld>
  <p:clrMapOvr>
    <a:masterClrMapping/>
  </p:clrMapOvr>
  <p:transition>
    <p:wipe dir="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9074578B-CC1D-7161-E4ED-BC85DA16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CS590D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A0F9749-E2CF-32AF-161D-C0653F18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8A469-55DD-5043-AD87-6F35E15A8E77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786434" name="Rectangle 2">
            <a:extLst>
              <a:ext uri="{FF2B5EF4-FFF2-40B4-BE49-F238E27FC236}">
                <a16:creationId xmlns:a16="http://schemas.microsoft.com/office/drawing/2014/main" id="{AAF901A6-A178-2469-0EAD-17D386EF1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Data?</a:t>
            </a:r>
          </a:p>
        </p:txBody>
      </p:sp>
      <p:sp>
        <p:nvSpPr>
          <p:cNvPr id="786435" name="Rectangle 3">
            <a:extLst>
              <a:ext uri="{FF2B5EF4-FFF2-40B4-BE49-F238E27FC236}">
                <a16:creationId xmlns:a16="http://schemas.microsoft.com/office/drawing/2014/main" id="{5092F07B-43D1-BCC5-CB7A-002BC38DDB5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1"/>
            <a:ext cx="4040188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Collection of data objects and their attributes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An attribute is a property or characteristic of an object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Examples: eye color of a person, temperature, etc.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Attribute is also known as variable, field, characteristic, or feature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A collection of attributes describe an object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Object is also known as record, point, case, sample, entity, or instance</a:t>
            </a:r>
          </a:p>
        </p:txBody>
      </p:sp>
      <p:grpSp>
        <p:nvGrpSpPr>
          <p:cNvPr id="786436" name="Group 4">
            <a:extLst>
              <a:ext uri="{FF2B5EF4-FFF2-40B4-BE49-F238E27FC236}">
                <a16:creationId xmlns:a16="http://schemas.microsoft.com/office/drawing/2014/main" id="{2214CB35-AC4D-0A6A-2CE8-DF3706F1EFE9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057400"/>
            <a:ext cx="3513138" cy="4191000"/>
            <a:chOff x="3403" y="1104"/>
            <a:chExt cx="2213" cy="2640"/>
          </a:xfrm>
        </p:grpSpPr>
        <p:graphicFrame>
          <p:nvGraphicFramePr>
            <p:cNvPr id="786437" name="Object 5">
              <a:extLst>
                <a:ext uri="{FF2B5EF4-FFF2-40B4-BE49-F238E27FC236}">
                  <a16:creationId xmlns:a16="http://schemas.microsoft.com/office/drawing/2014/main" id="{7EE325AC-6135-B528-93E7-CEABC7FB4A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32435800" imgH="34671000" progId="Word.Document.8">
                    <p:embed/>
                  </p:oleObj>
                </mc:Choice>
                <mc:Fallback>
                  <p:oleObj name="Document" r:id="rId3" imgW="32435800" imgH="34671000" progId="Word.Document.8">
                    <p:embed/>
                    <p:pic>
                      <p:nvPicPr>
                        <p:cNvPr id="786437" name="Object 5">
                          <a:extLst>
                            <a:ext uri="{FF2B5EF4-FFF2-40B4-BE49-F238E27FC236}">
                              <a16:creationId xmlns:a16="http://schemas.microsoft.com/office/drawing/2014/main" id="{7EE325AC-6135-B528-93E7-CEABC7FB4A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6438" name="AutoShape 6">
              <a:extLst>
                <a:ext uri="{FF2B5EF4-FFF2-40B4-BE49-F238E27FC236}">
                  <a16:creationId xmlns:a16="http://schemas.microsoft.com/office/drawing/2014/main" id="{84DBAD31-2AA9-5EEF-EE7E-BAF4CC6E0B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6439" name="Text Box 7">
            <a:extLst>
              <a:ext uri="{FF2B5EF4-FFF2-40B4-BE49-F238E27FC236}">
                <a16:creationId xmlns:a16="http://schemas.microsoft.com/office/drawing/2014/main" id="{67081572-78D4-20F9-2E21-FFC7F474E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524001"/>
            <a:ext cx="144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786440" name="AutoShape 8">
            <a:extLst>
              <a:ext uri="{FF2B5EF4-FFF2-40B4-BE49-F238E27FC236}">
                <a16:creationId xmlns:a16="http://schemas.microsoft.com/office/drawing/2014/main" id="{A6DF39B0-E345-D4CC-BEA4-2F71C7C3A4F8}"/>
              </a:ext>
            </a:extLst>
          </p:cNvPr>
          <p:cNvSpPr>
            <a:spLocks/>
          </p:cNvSpPr>
          <p:nvPr/>
        </p:nvSpPr>
        <p:spPr bwMode="auto">
          <a:xfrm>
            <a:off x="6781800" y="29718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6441" name="Text Box 9">
            <a:extLst>
              <a:ext uri="{FF2B5EF4-FFF2-40B4-BE49-F238E27FC236}">
                <a16:creationId xmlns:a16="http://schemas.microsoft.com/office/drawing/2014/main" id="{0C53E728-89DE-A9C1-5984-65FD1A75F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343401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>
                <a:solidFill>
                  <a:srgbClr val="FF0000"/>
                </a:solidFill>
              </a:rPr>
              <a:t>Objects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55A0"/>
                </a:solidFill>
              </a:rPr>
              <a:t>ML is a branch of artificial intelligence: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Uses computing based systems to make sense out of data</a:t>
            </a:r>
          </a:p>
          <a:p>
            <a:pPr lvl="2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Extracting patterns, fitting data to functions, classifying data,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etc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0055A0"/>
                </a:solidFill>
              </a:rPr>
              <a:t>ML systems can learn and improve</a:t>
            </a:r>
          </a:p>
          <a:p>
            <a:pPr lvl="2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With historical data, time and experience</a:t>
            </a:r>
          </a:p>
          <a:p>
            <a:pPr lvl="1"/>
            <a:r>
              <a:rPr lang="en-US" dirty="0"/>
              <a:t>Bridges theoretical computer science and real noise data.</a:t>
            </a:r>
          </a:p>
          <a:p>
            <a:pPr lvl="2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376" y="4767263"/>
            <a:ext cx="50142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32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EDF1B5B-A9C4-48FB-28E1-E627A0AF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CS590D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765C709-58D2-FBAB-55F3-AB73CFCB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8095-5034-2145-BD69-1B884509048A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790530" name="Rectangle 2">
            <a:extLst>
              <a:ext uri="{FF2B5EF4-FFF2-40B4-BE49-F238E27FC236}">
                <a16:creationId xmlns:a16="http://schemas.microsoft.com/office/drawing/2014/main" id="{9D4EC76B-B917-354F-9684-BB57D3ECF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790531" name="Rectangle 3">
            <a:extLst>
              <a:ext uri="{FF2B5EF4-FFF2-40B4-BE49-F238E27FC236}">
                <a16:creationId xmlns:a16="http://schemas.microsoft.com/office/drawing/2014/main" id="{EB23AF01-89D8-56C6-1609-EEBC5316F8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Attribute values are numbers or symbols assigned to an attribute</a:t>
            </a:r>
          </a:p>
          <a:p>
            <a:pPr>
              <a:lnSpc>
                <a:spcPct val="90000"/>
              </a:lnSpc>
            </a:pPr>
            <a:r>
              <a:rPr lang="en-US" altLang="en-US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 Example: height can be measured in feet or meters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 Example: Attribute values for ID and age are integers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 But properties of attribute values can be different</a:t>
            </a:r>
          </a:p>
          <a:p>
            <a:pPr lvl="3">
              <a:lnSpc>
                <a:spcPct val="90000"/>
              </a:lnSpc>
            </a:pPr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104E67A8-4B75-81A3-1B5F-5CCF2395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1E86F-E469-B243-8223-E0154D63BC39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1041410" name="Rectangle 2">
            <a:extLst>
              <a:ext uri="{FF2B5EF4-FFF2-40B4-BE49-F238E27FC236}">
                <a16:creationId xmlns:a16="http://schemas.microsoft.com/office/drawing/2014/main" id="{FBC60564-EF9B-14B0-39D4-B9997D44B3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74939" y="533400"/>
            <a:ext cx="7793037" cy="1143000"/>
          </a:xfrm>
        </p:spPr>
        <p:txBody>
          <a:bodyPr/>
          <a:lstStyle/>
          <a:p>
            <a:r>
              <a:rPr lang="en-US" altLang="en-US"/>
              <a:t>Data Types and Forms</a:t>
            </a:r>
          </a:p>
        </p:txBody>
      </p:sp>
      <p:graphicFrame>
        <p:nvGraphicFramePr>
          <p:cNvPr id="1041411" name="Object 3">
            <a:extLst>
              <a:ext uri="{FF2B5EF4-FFF2-40B4-BE49-F238E27FC236}">
                <a16:creationId xmlns:a16="http://schemas.microsoft.com/office/drawing/2014/main" id="{64A8E31C-A7B3-D748-D5EA-A333F0F6AB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0400" y="1981200"/>
          <a:ext cx="3352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073400" imgH="508000" progId="Excel.Sheet.8">
                  <p:embed/>
                </p:oleObj>
              </mc:Choice>
              <mc:Fallback>
                <p:oleObj name="Worksheet" r:id="rId2" imgW="3073400" imgH="508000" progId="Excel.Sheet.8">
                  <p:embed/>
                  <p:pic>
                    <p:nvPicPr>
                      <p:cNvPr id="1041411" name="Object 3">
                        <a:extLst>
                          <a:ext uri="{FF2B5EF4-FFF2-40B4-BE49-F238E27FC236}">
                            <a16:creationId xmlns:a16="http://schemas.microsoft.com/office/drawing/2014/main" id="{64A8E31C-A7B3-D748-D5EA-A333F0F6AB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1981200"/>
                        <a:ext cx="3352800" cy="6477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1412" name="Text Box 4">
            <a:extLst>
              <a:ext uri="{FF2B5EF4-FFF2-40B4-BE49-F238E27FC236}">
                <a16:creationId xmlns:a16="http://schemas.microsoft.com/office/drawing/2014/main" id="{93CC810A-C002-88E6-9936-89B1F3AC5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526" y="2860675"/>
            <a:ext cx="367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41413" name="Text Box 5">
            <a:extLst>
              <a:ext uri="{FF2B5EF4-FFF2-40B4-BE49-F238E27FC236}">
                <a16:creationId xmlns:a16="http://schemas.microsoft.com/office/drawing/2014/main" id="{588B1CBA-73B1-D5A6-A7C2-CA21510D4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81000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041414" name="Picture 6">
            <a:extLst>
              <a:ext uri="{FF2B5EF4-FFF2-40B4-BE49-F238E27FC236}">
                <a16:creationId xmlns:a16="http://schemas.microsoft.com/office/drawing/2014/main" id="{AE800EF8-9FDC-2B6A-0264-19464A0881D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3600" y="2743200"/>
            <a:ext cx="4724400" cy="3581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1415" name="Rectangle 7">
            <a:extLst>
              <a:ext uri="{FF2B5EF4-FFF2-40B4-BE49-F238E27FC236}">
                <a16:creationId xmlns:a16="http://schemas.microsoft.com/office/drawing/2014/main" id="{468B64F0-4A64-A855-29CF-B3F3CFBA8B8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2057400"/>
            <a:ext cx="49530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Attribute-value data: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Data types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numeric, categorical (</a:t>
            </a:r>
            <a:r>
              <a:rPr lang="en-US" altLang="en-US">
                <a:solidFill>
                  <a:schemeClr val="hlink"/>
                </a:solidFill>
              </a:rPr>
              <a:t>see the hierarchy for its relationship</a:t>
            </a:r>
            <a:r>
              <a:rPr lang="en-US" altLang="en-US"/>
              <a:t>)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static, dynamic (temporal)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Other kinds of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distributed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text, Web, meta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images, audio/video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119451F-6759-E35E-9A1B-1A8E311F7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2D446D92-6FD1-1D7A-E307-E0AD5E9C8C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Categorical data</a:t>
            </a:r>
          </a:p>
          <a:p>
            <a:r>
              <a:rPr lang="en-US" altLang="en-US"/>
              <a:t>Measurement data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4F2F2CA-CAFF-6B64-E358-15DC2913A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Categorical</a:t>
            </a:r>
            <a:r>
              <a:rPr lang="en-US" altLang="en-US"/>
              <a:t> Data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6E304DA-72F3-2B61-76D4-849FF654AD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objects being studied are grouped into categories based on some </a:t>
            </a:r>
            <a:r>
              <a:rPr lang="en-US" altLang="en-US" b="1">
                <a:solidFill>
                  <a:schemeClr val="accent2"/>
                </a:solidFill>
              </a:rPr>
              <a:t>qualitative</a:t>
            </a:r>
            <a:r>
              <a:rPr lang="en-US" altLang="en-US"/>
              <a:t> trait.</a:t>
            </a:r>
          </a:p>
          <a:p>
            <a:r>
              <a:rPr lang="en-US" altLang="en-US"/>
              <a:t>The resulting data are merely labels or categories. 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B6EB9C6-F304-678D-62A6-D37B84099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Examples: Categorical Data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7945662-C138-CA31-57C2-CD3FB4DC80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Hair color</a:t>
            </a:r>
          </a:p>
          <a:p>
            <a:pPr lvl="1"/>
            <a:r>
              <a:rPr lang="en-US" altLang="en-US" dirty="0"/>
              <a:t>blonde, brown, red, black, etc.</a:t>
            </a:r>
          </a:p>
          <a:p>
            <a:r>
              <a:rPr lang="en-US" altLang="en-US" dirty="0"/>
              <a:t>Smoking status</a:t>
            </a:r>
          </a:p>
          <a:p>
            <a:pPr lvl="1"/>
            <a:r>
              <a:rPr lang="en-US" altLang="en-US" dirty="0"/>
              <a:t>smoker, non-smoker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2C9B6425-820C-7B9E-6545-A390797FB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Categorical data classified as</a:t>
            </a:r>
            <a:br>
              <a:rPr lang="en-US" altLang="en-US" sz="3200"/>
            </a:br>
            <a:r>
              <a:rPr lang="en-US" alt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Nominal, Ordinal, and/or Binary</a:t>
            </a:r>
            <a:endParaRPr lang="en-US" altLang="en-US"/>
          </a:p>
        </p:txBody>
      </p:sp>
      <p:sp>
        <p:nvSpPr>
          <p:cNvPr id="36867" name="Oval 3">
            <a:extLst>
              <a:ext uri="{FF2B5EF4-FFF2-40B4-BE49-F238E27FC236}">
                <a16:creationId xmlns:a16="http://schemas.microsoft.com/office/drawing/2014/main" id="{6D57CC38-AC21-9489-798F-989DA8459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981200"/>
            <a:ext cx="2209800" cy="9906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/>
              <a:t>Categorical data</a:t>
            </a:r>
          </a:p>
        </p:txBody>
      </p:sp>
      <p:sp>
        <p:nvSpPr>
          <p:cNvPr id="36868" name="Oval 4">
            <a:extLst>
              <a:ext uri="{FF2B5EF4-FFF2-40B4-BE49-F238E27FC236}">
                <a16:creationId xmlns:a16="http://schemas.microsoft.com/office/drawing/2014/main" id="{8C19C483-3607-EEF4-2B41-6D38ED7EA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181600"/>
            <a:ext cx="1752600" cy="914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/>
              <a:t>Not binary</a:t>
            </a:r>
          </a:p>
        </p:txBody>
      </p:sp>
      <p:sp>
        <p:nvSpPr>
          <p:cNvPr id="36869" name="Oval 5">
            <a:extLst>
              <a:ext uri="{FF2B5EF4-FFF2-40B4-BE49-F238E27FC236}">
                <a16:creationId xmlns:a16="http://schemas.microsoft.com/office/drawing/2014/main" id="{24F80AB4-0199-7245-5838-0A6FF9B37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181600"/>
            <a:ext cx="1752600" cy="914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/>
              <a:t>Binary</a:t>
            </a:r>
          </a:p>
        </p:txBody>
      </p:sp>
      <p:sp>
        <p:nvSpPr>
          <p:cNvPr id="36870" name="Oval 6">
            <a:extLst>
              <a:ext uri="{FF2B5EF4-FFF2-40B4-BE49-F238E27FC236}">
                <a16:creationId xmlns:a16="http://schemas.microsoft.com/office/drawing/2014/main" id="{C77C1883-7188-65B4-86CB-9AC243C04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352800"/>
            <a:ext cx="2057400" cy="990600"/>
          </a:xfrm>
          <a:prstGeom prst="ellipse">
            <a:avLst/>
          </a:prstGeom>
          <a:solidFill>
            <a:srgbClr val="CC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/>
              <a:t>Ordinal</a:t>
            </a:r>
          </a:p>
          <a:p>
            <a:r>
              <a:rPr lang="en-US" altLang="en-US" sz="2400"/>
              <a:t>data</a:t>
            </a:r>
          </a:p>
        </p:txBody>
      </p:sp>
      <p:sp>
        <p:nvSpPr>
          <p:cNvPr id="36871" name="Oval 7">
            <a:extLst>
              <a:ext uri="{FF2B5EF4-FFF2-40B4-BE49-F238E27FC236}">
                <a16:creationId xmlns:a16="http://schemas.microsoft.com/office/drawing/2014/main" id="{60DCE06F-8555-5915-8DB8-2D31DC362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352800"/>
            <a:ext cx="2057400" cy="990600"/>
          </a:xfrm>
          <a:prstGeom prst="ellipse">
            <a:avLst/>
          </a:prstGeom>
          <a:solidFill>
            <a:srgbClr val="CC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/>
              <a:t>Nominal</a:t>
            </a:r>
          </a:p>
          <a:p>
            <a:r>
              <a:rPr lang="en-US" altLang="en-US" sz="2400"/>
              <a:t>data</a:t>
            </a:r>
          </a:p>
        </p:txBody>
      </p:sp>
      <p:sp>
        <p:nvSpPr>
          <p:cNvPr id="36874" name="Line 10">
            <a:extLst>
              <a:ext uri="{FF2B5EF4-FFF2-40B4-BE49-F238E27FC236}">
                <a16:creationId xmlns:a16="http://schemas.microsoft.com/office/drawing/2014/main" id="{4F1810EA-AF9D-E7CE-09CF-DD92B1BA1A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4343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Line 11">
            <a:extLst>
              <a:ext uri="{FF2B5EF4-FFF2-40B4-BE49-F238E27FC236}">
                <a16:creationId xmlns:a16="http://schemas.microsoft.com/office/drawing/2014/main" id="{986171EE-BA2F-81D3-564A-E0A5DE31E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4343400"/>
            <a:ext cx="762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Line 12">
            <a:extLst>
              <a:ext uri="{FF2B5EF4-FFF2-40B4-BE49-F238E27FC236}">
                <a16:creationId xmlns:a16="http://schemas.microsoft.com/office/drawing/2014/main" id="{E8524748-5EE4-F3FF-A8B6-41B52F7BAF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800" y="44196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Oval 13">
            <a:extLst>
              <a:ext uri="{FF2B5EF4-FFF2-40B4-BE49-F238E27FC236}">
                <a16:creationId xmlns:a16="http://schemas.microsoft.com/office/drawing/2014/main" id="{A66CCE5F-6219-5944-3EB6-31D3B045B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257800"/>
            <a:ext cx="1752600" cy="914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/>
              <a:t>Binary</a:t>
            </a:r>
          </a:p>
        </p:txBody>
      </p:sp>
      <p:sp>
        <p:nvSpPr>
          <p:cNvPr id="36878" name="Oval 14">
            <a:extLst>
              <a:ext uri="{FF2B5EF4-FFF2-40B4-BE49-F238E27FC236}">
                <a16:creationId xmlns:a16="http://schemas.microsoft.com/office/drawing/2014/main" id="{0852D308-E458-BF4C-1D09-29B567F03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5257800"/>
            <a:ext cx="1752600" cy="914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/>
              <a:t>Not binary</a:t>
            </a:r>
          </a:p>
        </p:txBody>
      </p:sp>
      <p:sp>
        <p:nvSpPr>
          <p:cNvPr id="36879" name="Line 15">
            <a:extLst>
              <a:ext uri="{FF2B5EF4-FFF2-40B4-BE49-F238E27FC236}">
                <a16:creationId xmlns:a16="http://schemas.microsoft.com/office/drawing/2014/main" id="{7B7421C3-4ACA-04E1-1CE7-6A7A01F8B9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67600" y="4419600"/>
            <a:ext cx="685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Line 16">
            <a:extLst>
              <a:ext uri="{FF2B5EF4-FFF2-40B4-BE49-F238E27FC236}">
                <a16:creationId xmlns:a16="http://schemas.microsoft.com/office/drawing/2014/main" id="{8E686C6C-5051-55D0-550A-62A2F076FF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0" y="2743200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Line 17">
            <a:extLst>
              <a:ext uri="{FF2B5EF4-FFF2-40B4-BE49-F238E27FC236}">
                <a16:creationId xmlns:a16="http://schemas.microsoft.com/office/drawing/2014/main" id="{1D7B6240-7EDB-55A9-318B-8BEDD5E21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8194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B044404E-F350-C284-9632-8978B0283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Nominal</a:t>
            </a:r>
            <a:r>
              <a:rPr lang="en-US" altLang="en-US"/>
              <a:t> Data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020B66B-9B3E-A02F-9016-88244F64AF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type of categorical data in which objects fall into </a:t>
            </a:r>
            <a:r>
              <a:rPr lang="en-US" altLang="en-US" b="1" i="1" dirty="0"/>
              <a:t>unordered</a:t>
            </a:r>
            <a:r>
              <a:rPr lang="en-US" altLang="en-US" dirty="0"/>
              <a:t> categories.</a:t>
            </a:r>
          </a:p>
          <a:p>
            <a:endParaRPr lang="en-US" altLang="en-US" dirty="0"/>
          </a:p>
          <a:p>
            <a:r>
              <a:rPr lang="en-US" altLang="en-US" dirty="0"/>
              <a:t>Nominal data represents categories with no inherent order or ranking. Each category is distinct, and there is no meaningful way to compare the categories in terms of magnitude or value.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>
    <p:zo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11268DA-20F2-A5AB-6421-201586A91B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Examples: Nominal Data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43419CED-2B09-ACDA-9DF1-92CEB1DB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Hair color</a:t>
            </a:r>
          </a:p>
          <a:p>
            <a:pPr lvl="1"/>
            <a:r>
              <a:rPr lang="en-US" altLang="en-US"/>
              <a:t>blonde, brown, red, black, etc.</a:t>
            </a:r>
          </a:p>
          <a:p>
            <a:r>
              <a:rPr lang="en-US" altLang="en-US"/>
              <a:t>Race</a:t>
            </a:r>
          </a:p>
          <a:p>
            <a:pPr lvl="1"/>
            <a:r>
              <a:rPr lang="en-US" altLang="en-US"/>
              <a:t>Caucasian, African-American, Asian, etc.</a:t>
            </a:r>
          </a:p>
          <a:p>
            <a:r>
              <a:rPr lang="en-US" altLang="en-US"/>
              <a:t>Smoking status</a:t>
            </a:r>
          </a:p>
          <a:p>
            <a:pPr lvl="1"/>
            <a:r>
              <a:rPr lang="en-US" altLang="en-US"/>
              <a:t>smoker, non-smoker</a:t>
            </a:r>
          </a:p>
          <a:p>
            <a:endParaRPr lang="en-US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65EC0E3-23DC-14B2-5A36-DDAC4C18B6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Ordinal </a:t>
            </a:r>
            <a:r>
              <a:rPr lang="en-US" altLang="en-US"/>
              <a:t>Data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C18B515-9FDC-0E5B-DCEA-899C6BC30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type of categorical data in which </a:t>
            </a:r>
            <a:r>
              <a:rPr lang="en-US" altLang="en-US" b="1" i="1" dirty="0"/>
              <a:t>order</a:t>
            </a:r>
            <a:r>
              <a:rPr lang="en-US" altLang="en-US" dirty="0"/>
              <a:t> is important.</a:t>
            </a:r>
          </a:p>
          <a:p>
            <a:endParaRPr lang="en-US" altLang="en-US" dirty="0"/>
          </a:p>
          <a:p>
            <a:r>
              <a:rPr lang="en-US" altLang="en-US" dirty="0"/>
              <a:t>While the categories have a clear order, the intervals between them may not be uniform or meaningful.</a:t>
            </a:r>
          </a:p>
        </p:txBody>
      </p:sp>
    </p:spTree>
  </p:cSld>
  <p:clrMapOvr>
    <a:masterClrMapping/>
  </p:clrMapOvr>
  <p:transition>
    <p:blinds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173C9D4-7D1F-321F-ED12-02F5808F67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Examples: Ordinal Data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9A55B2B-9348-EAFB-A60E-C4BA783F15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Class</a:t>
            </a:r>
          </a:p>
          <a:p>
            <a:pPr lvl="1"/>
            <a:r>
              <a:rPr lang="en-US" altLang="en-US"/>
              <a:t>fresh, sophomore, junior, senior, super senior</a:t>
            </a:r>
          </a:p>
          <a:p>
            <a:r>
              <a:rPr lang="en-US" altLang="en-US"/>
              <a:t>Degree of illness</a:t>
            </a:r>
          </a:p>
          <a:p>
            <a:pPr lvl="1"/>
            <a:r>
              <a:rPr lang="en-US" altLang="en-US"/>
              <a:t>none, mild, moderate, severe, …, going, going, gone</a:t>
            </a:r>
          </a:p>
          <a:p>
            <a:r>
              <a:rPr lang="en-US" altLang="en-US"/>
              <a:t>Opinion of students about riots</a:t>
            </a:r>
          </a:p>
          <a:p>
            <a:pPr lvl="1"/>
            <a:r>
              <a:rPr lang="en-US" altLang="en-US"/>
              <a:t>ticked off, neutral, happy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5B30A110-CD67-71E9-B705-1EB7AEF8C4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609600"/>
            <a:ext cx="83058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>
                <a:solidFill>
                  <a:schemeClr val="accent2"/>
                </a:solidFill>
              </a:rPr>
              <a:t>  Traditional Programming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 b="1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altLang="en-US" b="1">
                <a:solidFill>
                  <a:schemeClr val="accent2"/>
                </a:solidFill>
              </a:rPr>
              <a:t>  Machine Learning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FA6D0ED-AF42-1F13-39A5-B873350D2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6002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78" name="Line 6">
            <a:extLst>
              <a:ext uri="{FF2B5EF4-FFF2-40B4-BE49-F238E27FC236}">
                <a16:creationId xmlns:a16="http://schemas.microsoft.com/office/drawing/2014/main" id="{6C0812A9-CE0D-7121-379F-FA77FBC4A6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057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Line 7">
            <a:extLst>
              <a:ext uri="{FF2B5EF4-FFF2-40B4-BE49-F238E27FC236}">
                <a16:creationId xmlns:a16="http://schemas.microsoft.com/office/drawing/2014/main" id="{4218117B-219B-1396-559E-C8B706D54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743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" name="Line 8">
            <a:extLst>
              <a:ext uri="{FF2B5EF4-FFF2-40B4-BE49-F238E27FC236}">
                <a16:creationId xmlns:a16="http://schemas.microsoft.com/office/drawing/2014/main" id="{1E03723B-FCF8-FFA2-2048-441D77834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2286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" name="Text Box 10">
            <a:extLst>
              <a:ext uri="{FF2B5EF4-FFF2-40B4-BE49-F238E27FC236}">
                <a16:creationId xmlns:a16="http://schemas.microsoft.com/office/drawing/2014/main" id="{671BCFFF-CE90-B6C9-64B6-07EC66940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6" y="16922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83" name="Text Box 11">
            <a:extLst>
              <a:ext uri="{FF2B5EF4-FFF2-40B4-BE49-F238E27FC236}">
                <a16:creationId xmlns:a16="http://schemas.microsoft.com/office/drawing/2014/main" id="{8B0FFB1F-708E-69CE-1B98-8CE9FC279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362201"/>
            <a:ext cx="16027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Program</a:t>
            </a:r>
          </a:p>
        </p:txBody>
      </p:sp>
      <p:sp>
        <p:nvSpPr>
          <p:cNvPr id="3084" name="Text Box 12">
            <a:extLst>
              <a:ext uri="{FF2B5EF4-FFF2-40B4-BE49-F238E27FC236}">
                <a16:creationId xmlns:a16="http://schemas.microsoft.com/office/drawing/2014/main" id="{1361CA30-08A1-0BCF-1DAC-86C386161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19812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1" name="Rectangle 19">
            <a:extLst>
              <a:ext uri="{FF2B5EF4-FFF2-40B4-BE49-F238E27FC236}">
                <a16:creationId xmlns:a16="http://schemas.microsoft.com/office/drawing/2014/main" id="{A1AF4B1C-2F13-87B1-9216-8060404E2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419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B2AF2DD3-6469-E4EB-C9E6-F8387D914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48768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4FB78296-A62B-2A1E-8EF5-E8539E52B0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55626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4" name="Line 22">
            <a:extLst>
              <a:ext uri="{FF2B5EF4-FFF2-40B4-BE49-F238E27FC236}">
                <a16:creationId xmlns:a16="http://schemas.microsoft.com/office/drawing/2014/main" id="{4E415750-6B39-533C-5FCA-03EDDA7D5B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5105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BA3C1539-BEC9-9E6F-9856-67F1EC7E3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6" y="45116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96" name="Text Box 24">
            <a:extLst>
              <a:ext uri="{FF2B5EF4-FFF2-40B4-BE49-F238E27FC236}">
                <a16:creationId xmlns:a16="http://schemas.microsoft.com/office/drawing/2014/main" id="{B46E6017-0C50-93CA-B915-78E2A29D1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1" y="52578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1CBEA774-955C-D3EB-9CB6-2B857BD79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4800601"/>
            <a:ext cx="16027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Program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4437FDD-8E42-4FAC-F82D-2734A54672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Binary</a:t>
            </a:r>
            <a:r>
              <a:rPr lang="en-US" altLang="en-US"/>
              <a:t> Data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02C33B8-6984-D326-DD57-DF23A5E92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type of categorical data in which there are </a:t>
            </a:r>
            <a:r>
              <a:rPr lang="en-US" altLang="en-US" b="1" i="1" dirty="0"/>
              <a:t>only two categories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Binary data can either be nominal or ordinal.</a:t>
            </a:r>
          </a:p>
          <a:p>
            <a:endParaRPr lang="en-US" altLang="en-US" dirty="0"/>
          </a:p>
          <a:p>
            <a:r>
              <a:rPr lang="en-IN" dirty="0"/>
              <a:t>Binary data is a subtype of categorical data where each observation falls into one of two categories. It is a special case of nominal data with only two possible categories.</a:t>
            </a:r>
            <a:endParaRPr lang="en-US" altLang="en-US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D83EFD6-BF93-998A-D818-3ED6E8402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Examples: Binary Data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C03CA89-2C10-3ABA-6951-4ACBB18C60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Smoking status</a:t>
            </a:r>
          </a:p>
          <a:p>
            <a:pPr lvl="1"/>
            <a:r>
              <a:rPr lang="en-US" altLang="en-US" dirty="0"/>
              <a:t>smoker, non-smoker</a:t>
            </a:r>
          </a:p>
          <a:p>
            <a:r>
              <a:rPr lang="en-US" altLang="en-US" dirty="0"/>
              <a:t>Attendance</a:t>
            </a:r>
          </a:p>
          <a:p>
            <a:pPr lvl="1"/>
            <a:r>
              <a:rPr lang="en-US" altLang="en-US" dirty="0"/>
              <a:t>present, absent</a:t>
            </a: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29362B8-91D8-7CD7-6931-20111F9F4C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Measurement </a:t>
            </a:r>
            <a:r>
              <a:rPr lang="en-US" altLang="en-US"/>
              <a:t>Data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C9A5810-5295-2A04-534F-1D40041E7C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objects being studied are “measured” based on some </a:t>
            </a:r>
            <a:r>
              <a:rPr lang="en-US" altLang="en-US" b="1">
                <a:solidFill>
                  <a:schemeClr val="accent2"/>
                </a:solidFill>
              </a:rPr>
              <a:t>quantitative</a:t>
            </a:r>
            <a:r>
              <a:rPr lang="en-US" altLang="en-US"/>
              <a:t> trait.</a:t>
            </a:r>
          </a:p>
          <a:p>
            <a:r>
              <a:rPr lang="en-US" altLang="en-US"/>
              <a:t>The resulting data are set of numbers.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8225B16-DF55-021B-2964-3C1A9C38E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Examples: Measurement Data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C8189D-DD62-C0A0-77E4-994ABD0A5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Cholesterol level</a:t>
            </a:r>
          </a:p>
          <a:p>
            <a:r>
              <a:rPr lang="en-US" altLang="en-US"/>
              <a:t>Height</a:t>
            </a:r>
          </a:p>
          <a:p>
            <a:r>
              <a:rPr lang="en-US" altLang="en-US"/>
              <a:t>Age</a:t>
            </a:r>
          </a:p>
          <a:p>
            <a:r>
              <a:rPr lang="en-US" altLang="en-US"/>
              <a:t>SAT score</a:t>
            </a:r>
          </a:p>
          <a:p>
            <a:r>
              <a:rPr lang="en-US" altLang="en-US"/>
              <a:t>Number of students late for class</a:t>
            </a:r>
          </a:p>
          <a:p>
            <a:r>
              <a:rPr lang="en-US" altLang="en-US"/>
              <a:t>Time to complete a homework assignment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C263914-7860-808F-80D0-427037344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Measurement data classified as</a:t>
            </a:r>
            <a:br>
              <a:rPr lang="en-US" altLang="en-US" sz="3200"/>
            </a:br>
            <a:r>
              <a:rPr lang="en-US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Discrete or Continuous</a:t>
            </a:r>
            <a:endParaRPr lang="en-US" altLang="en-US"/>
          </a:p>
        </p:txBody>
      </p:sp>
      <p:sp>
        <p:nvSpPr>
          <p:cNvPr id="38915" name="Oval 3">
            <a:extLst>
              <a:ext uri="{FF2B5EF4-FFF2-40B4-BE49-F238E27FC236}">
                <a16:creationId xmlns:a16="http://schemas.microsoft.com/office/drawing/2014/main" id="{2BD94011-C618-6863-7E9C-E35362BE2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981200"/>
            <a:ext cx="2057400" cy="9906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/>
              <a:t>Measurement</a:t>
            </a:r>
          </a:p>
          <a:p>
            <a:r>
              <a:rPr lang="en-US" altLang="en-US" sz="2400"/>
              <a:t>data</a:t>
            </a:r>
          </a:p>
        </p:txBody>
      </p:sp>
      <p:sp>
        <p:nvSpPr>
          <p:cNvPr id="38916" name="Oval 4">
            <a:extLst>
              <a:ext uri="{FF2B5EF4-FFF2-40B4-BE49-F238E27FC236}">
                <a16:creationId xmlns:a16="http://schemas.microsoft.com/office/drawing/2014/main" id="{144CC164-00BF-111A-49F8-FAA307C2A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962400"/>
            <a:ext cx="2057400" cy="914400"/>
          </a:xfrm>
          <a:prstGeom prst="ellipse">
            <a:avLst/>
          </a:prstGeom>
          <a:solidFill>
            <a:srgbClr val="CC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/>
              <a:t>Continuous</a:t>
            </a:r>
          </a:p>
        </p:txBody>
      </p:sp>
      <p:sp>
        <p:nvSpPr>
          <p:cNvPr id="38917" name="Oval 5">
            <a:extLst>
              <a:ext uri="{FF2B5EF4-FFF2-40B4-BE49-F238E27FC236}">
                <a16:creationId xmlns:a16="http://schemas.microsoft.com/office/drawing/2014/main" id="{0E3E9629-3E48-366A-9AD4-CB12FDBFF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962400"/>
            <a:ext cx="2057400" cy="990600"/>
          </a:xfrm>
          <a:prstGeom prst="ellipse">
            <a:avLst/>
          </a:prstGeom>
          <a:solidFill>
            <a:srgbClr val="CC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/>
              <a:t>Discrete</a:t>
            </a:r>
          </a:p>
        </p:txBody>
      </p:sp>
      <p:sp>
        <p:nvSpPr>
          <p:cNvPr id="38918" name="Line 6">
            <a:extLst>
              <a:ext uri="{FF2B5EF4-FFF2-40B4-BE49-F238E27FC236}">
                <a16:creationId xmlns:a16="http://schemas.microsoft.com/office/drawing/2014/main" id="{CC3711F5-86AC-9DC2-22D6-7B716D380E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2971800"/>
            <a:ext cx="1524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Line 7">
            <a:extLst>
              <a:ext uri="{FF2B5EF4-FFF2-40B4-BE49-F238E27FC236}">
                <a16:creationId xmlns:a16="http://schemas.microsoft.com/office/drawing/2014/main" id="{229F9D94-17F8-815B-AC29-CCEFD2741C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3AC262D2-6EF7-0A9A-53E8-538F15763AC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209800" y="685800"/>
            <a:ext cx="7772400" cy="1143000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Discrete</a:t>
            </a:r>
            <a:r>
              <a:rPr lang="en-US" altLang="en-US">
                <a:solidFill>
                  <a:schemeClr val="accent2"/>
                </a:solidFill>
              </a:rPr>
              <a:t> Measurement Data</a:t>
            </a:r>
            <a:endParaRPr lang="en-US" alt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229E99E-49B4-AACD-D160-BD701CFB6A3F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2514600" y="1752600"/>
            <a:ext cx="7315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>
                <a:solidFill>
                  <a:schemeClr val="accent2"/>
                </a:solidFill>
              </a:rPr>
              <a:t>Only certain values are possible (there are gaps between the possible values).</a:t>
            </a:r>
            <a:endParaRPr lang="en-US" alt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0AB2FE9C-E393-A667-823B-4F615F855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048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>
                <a:solidFill>
                  <a:schemeClr val="hlink"/>
                </a:solidFill>
              </a:rPr>
              <a:t>Continuous</a:t>
            </a:r>
            <a:r>
              <a:rPr lang="en-US" altLang="en-US">
                <a:solidFill>
                  <a:schemeClr val="hlink"/>
                </a:solidFill>
              </a:rPr>
              <a:t> Measurement Data</a:t>
            </a:r>
            <a:endParaRPr lang="en-US" altLang="en-US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C9E9897A-89C8-ABF3-FC81-81C4192FF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114800"/>
            <a:ext cx="73152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hlink"/>
                </a:solidFill>
              </a:rPr>
              <a:t>Theoretically, any value within an interval is possible with a fine enough measuring device.</a:t>
            </a:r>
            <a:endParaRPr lang="en-US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9" name="Group 19">
            <a:extLst>
              <a:ext uri="{FF2B5EF4-FFF2-40B4-BE49-F238E27FC236}">
                <a16:creationId xmlns:a16="http://schemas.microsoft.com/office/drawing/2014/main" id="{DB824D17-B40E-038F-EAF3-B4BA698B054C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685801"/>
            <a:ext cx="7315200" cy="2151063"/>
            <a:chOff x="528" y="432"/>
            <a:chExt cx="4608" cy="1355"/>
          </a:xfrm>
        </p:grpSpPr>
        <p:sp>
          <p:nvSpPr>
            <p:cNvPr id="40962" name="Line 2">
              <a:extLst>
                <a:ext uri="{FF2B5EF4-FFF2-40B4-BE49-F238E27FC236}">
                  <a16:creationId xmlns:a16="http://schemas.microsoft.com/office/drawing/2014/main" id="{FD7B9E97-2DA8-D283-9929-C415E7C6B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88"/>
              <a:ext cx="4608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3" name="Line 3">
              <a:extLst>
                <a:ext uri="{FF2B5EF4-FFF2-40B4-BE49-F238E27FC236}">
                  <a16:creationId xmlns:a16="http://schemas.microsoft.com/office/drawing/2014/main" id="{914B463A-DA60-5B78-9838-E299E851A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960"/>
              <a:ext cx="0" cy="528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4" name="Line 4">
              <a:extLst>
                <a:ext uri="{FF2B5EF4-FFF2-40B4-BE49-F238E27FC236}">
                  <a16:creationId xmlns:a16="http://schemas.microsoft.com/office/drawing/2014/main" id="{E6C57B4B-A648-C69B-E127-9081D4CCB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960"/>
              <a:ext cx="0" cy="528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5" name="Line 5">
              <a:extLst>
                <a:ext uri="{FF2B5EF4-FFF2-40B4-BE49-F238E27FC236}">
                  <a16:creationId xmlns:a16="http://schemas.microsoft.com/office/drawing/2014/main" id="{24AD6B3D-651B-265E-EDB1-0C026632C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960"/>
              <a:ext cx="0" cy="528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6" name="Line 6">
              <a:extLst>
                <a:ext uri="{FF2B5EF4-FFF2-40B4-BE49-F238E27FC236}">
                  <a16:creationId xmlns:a16="http://schemas.microsoft.com/office/drawing/2014/main" id="{FD11A426-6127-56BA-7C30-FB80FDDCF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960"/>
              <a:ext cx="0" cy="528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7" name="Line 7">
              <a:extLst>
                <a:ext uri="{FF2B5EF4-FFF2-40B4-BE49-F238E27FC236}">
                  <a16:creationId xmlns:a16="http://schemas.microsoft.com/office/drawing/2014/main" id="{C7B1AD96-B4C0-7369-BF09-23B249224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960"/>
              <a:ext cx="0" cy="528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8" name="Line 8">
              <a:extLst>
                <a:ext uri="{FF2B5EF4-FFF2-40B4-BE49-F238E27FC236}">
                  <a16:creationId xmlns:a16="http://schemas.microsoft.com/office/drawing/2014/main" id="{257AC7DB-C17B-E1F3-F34C-A63E31DFE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960"/>
              <a:ext cx="0" cy="528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Line 9">
              <a:extLst>
                <a:ext uri="{FF2B5EF4-FFF2-40B4-BE49-F238E27FC236}">
                  <a16:creationId xmlns:a16="http://schemas.microsoft.com/office/drawing/2014/main" id="{40153EF0-C036-1584-6040-66B48E19E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960"/>
              <a:ext cx="0" cy="528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Line 10">
              <a:extLst>
                <a:ext uri="{FF2B5EF4-FFF2-40B4-BE49-F238E27FC236}">
                  <a16:creationId xmlns:a16="http://schemas.microsoft.com/office/drawing/2014/main" id="{1B60769A-AEE4-1202-B9D0-6E909FD9D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960"/>
              <a:ext cx="0" cy="528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Text Box 12">
              <a:extLst>
                <a:ext uri="{FF2B5EF4-FFF2-40B4-BE49-F238E27FC236}">
                  <a16:creationId xmlns:a16="http://schemas.microsoft.com/office/drawing/2014/main" id="{1954C107-75E2-C74A-D504-3223FF517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432"/>
              <a:ext cx="43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>
                  <a:solidFill>
                    <a:schemeClr val="accent2"/>
                  </a:solidFill>
                </a:rPr>
                <a:t>Discrete data</a:t>
              </a:r>
              <a:r>
                <a:rPr lang="en-US" altLang="en-US" sz="2800">
                  <a:solidFill>
                    <a:schemeClr val="accent2"/>
                  </a:solidFill>
                </a:rPr>
                <a:t> -- Gaps between possible values</a:t>
              </a:r>
            </a:p>
          </p:txBody>
        </p:sp>
        <p:sp>
          <p:nvSpPr>
            <p:cNvPr id="40977" name="Text Box 17">
              <a:extLst>
                <a:ext uri="{FF2B5EF4-FFF2-40B4-BE49-F238E27FC236}">
                  <a16:creationId xmlns:a16="http://schemas.microsoft.com/office/drawing/2014/main" id="{B2006D61-2CAE-0603-19B8-1D5994548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554"/>
              <a:ext cx="408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/>
                <a:t>   </a:t>
              </a:r>
              <a:r>
                <a:rPr lang="en-US" altLang="en-US">
                  <a:solidFill>
                    <a:schemeClr val="accent2"/>
                  </a:solidFill>
                </a:rPr>
                <a:t>0     1      2      3      4     5       6     7</a:t>
              </a:r>
              <a:endParaRPr lang="en-US" altLang="en-US"/>
            </a:p>
          </p:txBody>
        </p:sp>
      </p:grpSp>
      <p:grpSp>
        <p:nvGrpSpPr>
          <p:cNvPr id="40980" name="Group 20">
            <a:extLst>
              <a:ext uri="{FF2B5EF4-FFF2-40B4-BE49-F238E27FC236}">
                <a16:creationId xmlns:a16="http://schemas.microsoft.com/office/drawing/2014/main" id="{26FF6BC3-8B09-571B-C6F3-757E98CD70EC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124201"/>
            <a:ext cx="7391400" cy="2608263"/>
            <a:chOff x="576" y="1968"/>
            <a:chExt cx="4656" cy="1643"/>
          </a:xfrm>
        </p:grpSpPr>
        <p:sp>
          <p:nvSpPr>
            <p:cNvPr id="40971" name="Line 11">
              <a:extLst>
                <a:ext uri="{FF2B5EF4-FFF2-40B4-BE49-F238E27FC236}">
                  <a16:creationId xmlns:a16="http://schemas.microsoft.com/office/drawing/2014/main" id="{850767C1-8A35-BFE7-0952-E0ACE444A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312"/>
              <a:ext cx="4608" cy="0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3" name="Text Box 13">
              <a:extLst>
                <a:ext uri="{FF2B5EF4-FFF2-40B4-BE49-F238E27FC236}">
                  <a16:creationId xmlns:a16="http://schemas.microsoft.com/office/drawing/2014/main" id="{4166AF90-196E-F234-0D07-9D468BBB3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3" y="1968"/>
              <a:ext cx="321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>
                  <a:solidFill>
                    <a:schemeClr val="hlink"/>
                  </a:solidFill>
                </a:rPr>
                <a:t>Continuous data</a:t>
              </a:r>
              <a:r>
                <a:rPr lang="en-US" altLang="en-US" sz="2800">
                  <a:solidFill>
                    <a:schemeClr val="hlink"/>
                  </a:solidFill>
                </a:rPr>
                <a:t> -- </a:t>
              </a:r>
              <a:r>
                <a:rPr lang="en-US" altLang="en-US" sz="2800" i="1">
                  <a:solidFill>
                    <a:schemeClr val="hlink"/>
                  </a:solidFill>
                </a:rPr>
                <a:t>Theoretically</a:t>
              </a:r>
              <a:r>
                <a:rPr lang="en-US" altLang="en-US" sz="2800">
                  <a:solidFill>
                    <a:schemeClr val="hlink"/>
                  </a:solidFill>
                </a:rPr>
                <a:t>,</a:t>
              </a:r>
            </a:p>
            <a:p>
              <a:r>
                <a:rPr lang="en-US" altLang="en-US" sz="2800">
                  <a:solidFill>
                    <a:schemeClr val="hlink"/>
                  </a:solidFill>
                </a:rPr>
                <a:t>no gaps between possible values</a:t>
              </a:r>
            </a:p>
          </p:txBody>
        </p:sp>
        <p:sp>
          <p:nvSpPr>
            <p:cNvPr id="40974" name="Line 14">
              <a:extLst>
                <a:ext uri="{FF2B5EF4-FFF2-40B4-BE49-F238E27FC236}">
                  <a16:creationId xmlns:a16="http://schemas.microsoft.com/office/drawing/2014/main" id="{685A9949-808F-EE9D-0982-71FBB8280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928"/>
              <a:ext cx="4272" cy="0"/>
            </a:xfrm>
            <a:prstGeom prst="line">
              <a:avLst/>
            </a:prstGeom>
            <a:noFill/>
            <a:ln w="38100" cap="rnd">
              <a:solidFill>
                <a:schemeClr val="hlink"/>
              </a:solidFill>
              <a:prstDash val="sysDot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8" name="Text Box 18">
              <a:extLst>
                <a:ext uri="{FF2B5EF4-FFF2-40B4-BE49-F238E27FC236}">
                  <a16:creationId xmlns:a16="http://schemas.microsoft.com/office/drawing/2014/main" id="{B4E88AD5-F368-FBE6-ACE4-BDCC2672F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3378"/>
              <a:ext cx="45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>
                  <a:solidFill>
                    <a:schemeClr val="hlink"/>
                  </a:solidFill>
                </a:rPr>
                <a:t>0                                                          1000</a:t>
              </a:r>
              <a:r>
                <a:rPr lang="en-US" altLang="en-US"/>
                <a:t>                                 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2AED531-1394-3CD1-7F19-9A4F0B1173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Examples: </a:t>
            </a:r>
            <a:br>
              <a:rPr lang="en-US" altLang="en-US"/>
            </a:br>
            <a:r>
              <a:rPr lang="en-US" altLang="en-US"/>
              <a:t>Discrete Measurement Data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1E7C4ED-396B-679B-7AB1-630AB3CED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SAT scores</a:t>
            </a:r>
          </a:p>
          <a:p>
            <a:r>
              <a:rPr lang="en-US" altLang="en-US"/>
              <a:t>Number of students late for class</a:t>
            </a:r>
          </a:p>
          <a:p>
            <a:r>
              <a:rPr lang="en-US" altLang="en-US"/>
              <a:t>Number of crimes reported to SC police</a:t>
            </a:r>
          </a:p>
          <a:p>
            <a:r>
              <a:rPr lang="en-US" altLang="en-US"/>
              <a:t>Number of times the word number is used</a:t>
            </a:r>
          </a:p>
          <a:p>
            <a:endParaRPr lang="en-US" altLang="en-US"/>
          </a:p>
          <a:p>
            <a:pPr algn="ctr">
              <a:buFontTx/>
              <a:buNone/>
            </a:pPr>
            <a:r>
              <a:rPr lang="en-US" altLang="en-US" b="1" i="1">
                <a:solidFill>
                  <a:srgbClr val="6600CC"/>
                </a:solidFill>
              </a:rPr>
              <a:t>Generally, discrete data are counts.</a:t>
            </a:r>
            <a:endParaRPr lang="en-US" altLang="en-US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6B279E4-63E6-AC54-80C1-520893AC85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Examples:</a:t>
            </a:r>
            <a:br>
              <a:rPr lang="en-US" altLang="en-US"/>
            </a:br>
            <a:r>
              <a:rPr lang="en-US" altLang="en-US"/>
              <a:t>Continuous Measurement Data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8BCCA88-ED9F-51DB-5903-8CAAF11DB7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Cholesterol level</a:t>
            </a:r>
          </a:p>
          <a:p>
            <a:r>
              <a:rPr lang="en-US" altLang="en-US"/>
              <a:t>Height</a:t>
            </a:r>
          </a:p>
          <a:p>
            <a:r>
              <a:rPr lang="en-US" altLang="en-US"/>
              <a:t>Age</a:t>
            </a:r>
          </a:p>
          <a:p>
            <a:r>
              <a:rPr lang="en-US" altLang="en-US"/>
              <a:t>Time to complete a homework assignment</a:t>
            </a: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BB8C8938-802D-2ECC-0C34-C7742A997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876800"/>
            <a:ext cx="7543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 i="1">
                <a:solidFill>
                  <a:srgbClr val="6600CC"/>
                </a:solidFill>
              </a:rPr>
              <a:t>Generally, continuous data come from measurements.</a:t>
            </a:r>
            <a:endParaRPr lang="en-US" altLang="en-US" sz="2400" i="1">
              <a:solidFill>
                <a:srgbClr val="6600CC"/>
              </a:solidFill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E1FFF9E-E0DD-3EE2-EC12-DAC021C677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Who Cares?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07C2BC9-8806-8913-E69E-17B39DAD8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667000"/>
            <a:ext cx="5105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The type(s) of data collected in a study determine the type of statistical analysis used.</a:t>
            </a:r>
          </a:p>
        </p:txBody>
      </p:sp>
      <p:graphicFrame>
        <p:nvGraphicFramePr>
          <p:cNvPr id="10244" name="Object 4">
            <a:extLst>
              <a:ext uri="{FF2B5EF4-FFF2-40B4-BE49-F238E27FC236}">
                <a16:creationId xmlns:a16="http://schemas.microsoft.com/office/drawing/2014/main" id="{55752051-6C74-CC38-CB38-78DD43A5D7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1828801"/>
          <a:ext cx="1657350" cy="402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9321800" imgH="22618700" progId="MS_ClipArt_Gallery.2">
                  <p:embed/>
                </p:oleObj>
              </mc:Choice>
              <mc:Fallback>
                <p:oleObj name="Clip" r:id="rId2" imgW="9321800" imgH="22618700" progId="MS_ClipArt_Gallery.2">
                  <p:embed/>
                  <p:pic>
                    <p:nvPicPr>
                      <p:cNvPr id="10244" name="Object 4">
                        <a:extLst>
                          <a:ext uri="{FF2B5EF4-FFF2-40B4-BE49-F238E27FC236}">
                            <a16:creationId xmlns:a16="http://schemas.microsoft.com/office/drawing/2014/main" id="{55752051-6C74-CC38-CB38-78DD43A5D7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828801"/>
                        <a:ext cx="1657350" cy="402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13598</TotalTime>
  <Words>8988</Words>
  <Application>Microsoft Office PowerPoint</Application>
  <PresentationFormat>Widescreen</PresentationFormat>
  <Paragraphs>1188</Paragraphs>
  <Slides>129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24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129</vt:i4>
      </vt:variant>
    </vt:vector>
  </HeadingPairs>
  <TitlesOfParts>
    <vt:vector size="159" baseType="lpstr">
      <vt:lpstr>굴림</vt:lpstr>
      <vt:lpstr>MS PGothic</vt:lpstr>
      <vt:lpstr>MS PGothic</vt:lpstr>
      <vt:lpstr>新細明體</vt:lpstr>
      <vt:lpstr>Arial</vt:lpstr>
      <vt:lpstr>Arial MT</vt:lpstr>
      <vt:lpstr>Arial Unicode MS</vt:lpstr>
      <vt:lpstr>Calibri</vt:lpstr>
      <vt:lpstr>Calibri Light</vt:lpstr>
      <vt:lpstr>Cambria</vt:lpstr>
      <vt:lpstr>Cambria Math</vt:lpstr>
      <vt:lpstr>Courier New</vt:lpstr>
      <vt:lpstr>Franklin Gothic Book</vt:lpstr>
      <vt:lpstr>Georgia</vt:lpstr>
      <vt:lpstr>Lucida Sans Unicode</vt:lpstr>
      <vt:lpstr>Microsoft Sans Serif</vt:lpstr>
      <vt:lpstr>Sitka Text</vt:lpstr>
      <vt:lpstr>Symbol</vt:lpstr>
      <vt:lpstr>Tahoma</vt:lpstr>
      <vt:lpstr>Times</vt:lpstr>
      <vt:lpstr>Times New Roman</vt:lpstr>
      <vt:lpstr>Trebuchet MS</vt:lpstr>
      <vt:lpstr>Verdana</vt:lpstr>
      <vt:lpstr>Wingdings</vt:lpstr>
      <vt:lpstr>Office Theme</vt:lpstr>
      <vt:lpstr>Crop</vt:lpstr>
      <vt:lpstr>1_Office Theme</vt:lpstr>
      <vt:lpstr>Document</vt:lpstr>
      <vt:lpstr>Worksheet</vt:lpstr>
      <vt:lpstr>Clip</vt:lpstr>
      <vt:lpstr>Introduction to Machine Learning </vt:lpstr>
      <vt:lpstr>A Few Quotes</vt:lpstr>
      <vt:lpstr>What is Machine Learning? </vt:lpstr>
      <vt:lpstr>What is Learning?</vt:lpstr>
      <vt:lpstr>Why Study Machine Learning? Developing Better Computing Systems</vt:lpstr>
      <vt:lpstr>Related Disciplines</vt:lpstr>
      <vt:lpstr>So What Is Machine Learning?</vt:lpstr>
      <vt:lpstr>Machine Learning (ML)</vt:lpstr>
      <vt:lpstr>PowerPoint Presentation</vt:lpstr>
      <vt:lpstr>Magic? </vt:lpstr>
      <vt:lpstr>Sample Applications</vt:lpstr>
      <vt:lpstr>ML in a Nutshell</vt:lpstr>
      <vt:lpstr>Why is machine learning necessary? </vt:lpstr>
      <vt:lpstr>When Do We Use Machine Learning?</vt:lpstr>
      <vt:lpstr>Representation</vt:lpstr>
      <vt:lpstr>Evaluation</vt:lpstr>
      <vt:lpstr>Optimization</vt:lpstr>
      <vt:lpstr>Types of Learning</vt:lpstr>
      <vt:lpstr>ML in Practice</vt:lpstr>
      <vt:lpstr>Machine Learning as a Process</vt:lpstr>
      <vt:lpstr>ML as a Process: Data Preparation</vt:lpstr>
      <vt:lpstr>ML as a Process: Feature engineering</vt:lpstr>
      <vt:lpstr>ML as a Process: Model Building</vt:lpstr>
      <vt:lpstr>PowerPoint Presentation</vt:lpstr>
      <vt:lpstr>PowerPoint Presentation</vt:lpstr>
      <vt:lpstr>PowerPoint Presentation</vt:lpstr>
      <vt:lpstr>Well-posed Learning Problems</vt:lpstr>
      <vt:lpstr>Designing a Machine Learning System</vt:lpstr>
      <vt:lpstr>Designing a Machine Learning System</vt:lpstr>
      <vt:lpstr> Examples of Well-posed Learning Problems</vt:lpstr>
      <vt:lpstr> Examples of Well-posed Learning Problems       (Cont…)</vt:lpstr>
      <vt:lpstr> Designing a Learning System</vt:lpstr>
      <vt:lpstr> Determine Type of Training Experience  </vt:lpstr>
      <vt:lpstr> Determine Target Function</vt:lpstr>
      <vt:lpstr> Determine Target Function                               (Cont…)</vt:lpstr>
      <vt:lpstr>Determine Target Function                               (Cont…)</vt:lpstr>
      <vt:lpstr>Determine Representation of Learned Function</vt:lpstr>
      <vt:lpstr> Determine Learning Algorithm</vt:lpstr>
      <vt:lpstr> Estimating Training Values</vt:lpstr>
      <vt:lpstr>Estimating Training Values                             (Cont…)</vt:lpstr>
      <vt:lpstr> Adjusting the Weights</vt:lpstr>
      <vt:lpstr>5.4.2 Adjusting the Weights (Example)</vt:lpstr>
      <vt:lpstr>What is STL?</vt:lpstr>
      <vt:lpstr>Supervised Learning Setting</vt:lpstr>
      <vt:lpstr>Supervised Learning Setting</vt:lpstr>
      <vt:lpstr>Supervised Learning Setting</vt:lpstr>
      <vt:lpstr>Supervised Learning Setting</vt:lpstr>
      <vt:lpstr>Supervised Learning Setting</vt:lpstr>
      <vt:lpstr>Supervised Learning Setting</vt:lpstr>
      <vt:lpstr>Supervised Learning Setting</vt:lpstr>
      <vt:lpstr>Skyline ?</vt:lpstr>
      <vt:lpstr>Skyline ?</vt:lpstr>
      <vt:lpstr>Statistical Learning Framework</vt:lpstr>
      <vt:lpstr>Statistical Learning Framework (2)</vt:lpstr>
      <vt:lpstr>Measures of Success</vt:lpstr>
      <vt:lpstr>Empirical Risk Minimization (ERM)</vt:lpstr>
      <vt:lpstr>Papayas Example</vt:lpstr>
      <vt:lpstr>Overfitting</vt:lpstr>
      <vt:lpstr>Overfitting(2)</vt:lpstr>
      <vt:lpstr>Inductive Bias</vt:lpstr>
      <vt:lpstr>Finite Hypothesis Class</vt:lpstr>
      <vt:lpstr>Mathematical Setup: Assumptions</vt:lpstr>
      <vt:lpstr>Mathematical Setup: Analysis Parameters</vt:lpstr>
      <vt:lpstr>Mathematical Setup: Analysis Parameters</vt:lpstr>
      <vt:lpstr>Wrap-Up (Review)</vt:lpstr>
      <vt:lpstr>PowerPoint Presentation</vt:lpstr>
      <vt:lpstr>PowerPoint Presentation</vt:lpstr>
      <vt:lpstr>Mathematical Analysis (3)</vt:lpstr>
      <vt:lpstr>Mathematical Analysis (∞)</vt:lpstr>
      <vt:lpstr>A Prelude to PAC Learning</vt:lpstr>
      <vt:lpstr>Building Good Training Sets  </vt:lpstr>
      <vt:lpstr>Why Data Preprocessing?</vt:lpstr>
      <vt:lpstr>Why Is Data Dirty?</vt:lpstr>
      <vt:lpstr>Why Is Data Preprocessing Important?</vt:lpstr>
      <vt:lpstr>Major Tasks in Data Preprocessing</vt:lpstr>
      <vt:lpstr>Data Cleaning</vt:lpstr>
      <vt:lpstr>Missing Data</vt:lpstr>
      <vt:lpstr>How to Handle Missing Data?</vt:lpstr>
      <vt:lpstr>What is Data?</vt:lpstr>
      <vt:lpstr>Attribute Values</vt:lpstr>
      <vt:lpstr>Data Types and Forms</vt:lpstr>
      <vt:lpstr>Types of data</vt:lpstr>
      <vt:lpstr>Categorical Data</vt:lpstr>
      <vt:lpstr>Examples: Categorical Data</vt:lpstr>
      <vt:lpstr>Categorical data classified as Nominal, Ordinal, and/or Binary</vt:lpstr>
      <vt:lpstr>Nominal Data</vt:lpstr>
      <vt:lpstr>Examples: Nominal Data</vt:lpstr>
      <vt:lpstr>Ordinal Data</vt:lpstr>
      <vt:lpstr>Examples: Ordinal Data</vt:lpstr>
      <vt:lpstr>Binary Data</vt:lpstr>
      <vt:lpstr>Examples: Binary Data</vt:lpstr>
      <vt:lpstr>Measurement Data</vt:lpstr>
      <vt:lpstr>Examples: Measurement Data</vt:lpstr>
      <vt:lpstr>Measurement data classified as Discrete or Continuous</vt:lpstr>
      <vt:lpstr>Discrete Measurement Data</vt:lpstr>
      <vt:lpstr>PowerPoint Presentation</vt:lpstr>
      <vt:lpstr>Examples:  Discrete Measurement Data</vt:lpstr>
      <vt:lpstr>Examples: Continuous Measurement Data</vt:lpstr>
      <vt:lpstr>Who Cares?</vt:lpstr>
      <vt:lpstr>For example ...</vt:lpstr>
      <vt:lpstr>And for example …</vt:lpstr>
      <vt:lpstr>PowerPoint Presentation</vt:lpstr>
      <vt:lpstr>Evaluation and Credibility</vt:lpstr>
      <vt:lpstr>Introduction</vt:lpstr>
      <vt:lpstr>Evaluation issues</vt:lpstr>
      <vt:lpstr>Classifier error rate</vt:lpstr>
      <vt:lpstr>Evaluation on “LARGE” data</vt:lpstr>
      <vt:lpstr>Classification Step 1:  Split data into train and test sets</vt:lpstr>
      <vt:lpstr>Classification Step 2:  Build a model on a training set</vt:lpstr>
      <vt:lpstr>Classification Step 3:  Evaluate on test set</vt:lpstr>
      <vt:lpstr>Handling unbalanced data</vt:lpstr>
      <vt:lpstr>Balancing unbalanced data</vt:lpstr>
      <vt:lpstr>A note on parameter tuning</vt:lpstr>
      <vt:lpstr>Making the most of the data</vt:lpstr>
      <vt:lpstr>Classification:  Train, Validation, Test split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Selection and Feature Reduction</vt:lpstr>
      <vt:lpstr>Feature Selection - Filters</vt:lpstr>
      <vt:lpstr>Feature Selection - Wrappers</vt:lpstr>
      <vt:lpstr>Feature Selection - Wrappers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</dc:title>
  <dc:creator>Pranjal Kumar</dc:creator>
  <cp:lastModifiedBy>jaspreet kaur</cp:lastModifiedBy>
  <cp:revision>119</cp:revision>
  <dcterms:created xsi:type="dcterms:W3CDTF">2024-01-10T08:32:47Z</dcterms:created>
  <dcterms:modified xsi:type="dcterms:W3CDTF">2024-02-03T10:19:35Z</dcterms:modified>
</cp:coreProperties>
</file>